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67" r:id="rId3"/>
    <p:sldId id="298" r:id="rId4"/>
    <p:sldId id="287" r:id="rId5"/>
    <p:sldId id="292" r:id="rId6"/>
    <p:sldId id="302" r:id="rId7"/>
    <p:sldId id="301" r:id="rId8"/>
    <p:sldId id="282" r:id="rId9"/>
    <p:sldId id="293" r:id="rId10"/>
    <p:sldId id="295" r:id="rId11"/>
    <p:sldId id="289" r:id="rId12"/>
    <p:sldId id="290" r:id="rId13"/>
    <p:sldId id="283" r:id="rId14"/>
    <p:sldId id="294" r:id="rId15"/>
    <p:sldId id="284" r:id="rId16"/>
    <p:sldId id="296" r:id="rId17"/>
    <p:sldId id="285" r:id="rId18"/>
    <p:sldId id="28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2A"/>
    <a:srgbClr val="3D3B30"/>
    <a:srgbClr val="5F5E5A"/>
    <a:srgbClr val="38362C"/>
    <a:srgbClr val="52514E"/>
    <a:srgbClr val="31312A"/>
    <a:srgbClr val="BCB89B"/>
    <a:srgbClr val="323229"/>
    <a:srgbClr val="7F7C5A"/>
    <a:srgbClr val="2D2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4634" autoAdjust="0"/>
  </p:normalViewPr>
  <p:slideViewPr>
    <p:cSldViewPr snapToGrid="0">
      <p:cViewPr>
        <p:scale>
          <a:sx n="66" d="100"/>
          <a:sy n="66" d="100"/>
        </p:scale>
        <p:origin x="629" y="240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7075B3-95E9-C424-6086-C226770BE969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FAA5D2-1A9C-4CBF-FCA6-39CDA2789A4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1" y="1412606"/>
            <a:ext cx="4892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8B98D1-859B-8B85-2F7A-4E009876DF4B}"/>
              </a:ext>
            </a:extLst>
          </p:cNvPr>
          <p:cNvSpPr>
            <a:spLocks/>
          </p:cNvSpPr>
          <p:nvPr userDrawn="1"/>
        </p:nvSpPr>
        <p:spPr>
          <a:xfrm>
            <a:off x="0" y="187734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7C0862-A466-864D-5EBB-B8C11A4CC55C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78B64-BA6F-DF83-5119-4AE8CFF88530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스템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3E597F-DE47-9DF8-0487-A33571F5B9FD}"/>
              </a:ext>
            </a:extLst>
          </p:cNvPr>
          <p:cNvSpPr>
            <a:spLocks/>
          </p:cNvSpPr>
          <p:nvPr userDrawn="1"/>
        </p:nvSpPr>
        <p:spPr>
          <a:xfrm>
            <a:off x="0" y="237690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016D44-6D74-D699-8E41-DDA30F6B829F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504B7-C587-A735-F9EF-9C0A3C28F87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회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799066-0B6D-ECC6-5B61-1F20D5A3137F}"/>
              </a:ext>
            </a:extLst>
          </p:cNvPr>
          <p:cNvSpPr>
            <a:spLocks/>
          </p:cNvSpPr>
          <p:nvPr userDrawn="1"/>
        </p:nvSpPr>
        <p:spPr>
          <a:xfrm>
            <a:off x="0" y="2900961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E4E12A-6A9F-4F7C-31E9-9ACF7E421E8D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A6265-D6D0-05A4-389E-8C82551CAA4A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ABB31-ED26-EA62-7A80-5F276860BD79}"/>
              </a:ext>
            </a:extLst>
          </p:cNvPr>
          <p:cNvSpPr txBox="1">
            <a:spLocks/>
          </p:cNvSpPr>
          <p:nvPr userDrawn="1"/>
        </p:nvSpPr>
        <p:spPr>
          <a:xfrm>
            <a:off x="559292" y="1412606"/>
            <a:ext cx="48923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D1B28D-99A9-10C1-9C57-376E0D64CE2B}"/>
              </a:ext>
            </a:extLst>
          </p:cNvPr>
          <p:cNvCxnSpPr>
            <a:cxnSpLocks/>
          </p:cNvCxnSpPr>
          <p:nvPr userDrawn="1"/>
        </p:nvCxnSpPr>
        <p:spPr>
          <a:xfrm>
            <a:off x="0" y="171683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FECB27-649E-6090-DA37-638AE655F819}"/>
              </a:ext>
            </a:extLst>
          </p:cNvPr>
          <p:cNvCxnSpPr>
            <a:cxnSpLocks/>
          </p:cNvCxnSpPr>
          <p:nvPr userDrawn="1"/>
        </p:nvCxnSpPr>
        <p:spPr>
          <a:xfrm>
            <a:off x="0" y="225245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A52855-1191-7486-A319-1FE9F4AC0948}"/>
              </a:ext>
            </a:extLst>
          </p:cNvPr>
          <p:cNvCxnSpPr>
            <a:cxnSpLocks/>
          </p:cNvCxnSpPr>
          <p:nvPr userDrawn="1"/>
        </p:nvCxnSpPr>
        <p:spPr>
          <a:xfrm>
            <a:off x="0" y="2755601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6B2840-80F5-0150-05AB-CC3DA8F18F87}"/>
              </a:ext>
            </a:extLst>
          </p:cNvPr>
          <p:cNvSpPr txBox="1">
            <a:spLocks/>
          </p:cNvSpPr>
          <p:nvPr userDrawn="1"/>
        </p:nvSpPr>
        <p:spPr>
          <a:xfrm>
            <a:off x="386970" y="2968068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예외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BEA423-E619-A30F-72B3-C96D0DACDC94}"/>
              </a:ext>
            </a:extLst>
          </p:cNvPr>
          <p:cNvCxnSpPr>
            <a:cxnSpLocks/>
          </p:cNvCxnSpPr>
          <p:nvPr userDrawn="1"/>
        </p:nvCxnSpPr>
        <p:spPr>
          <a:xfrm>
            <a:off x="0" y="3272293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C4F4C8-F82A-45C5-EB46-53A151BF5C58}"/>
              </a:ext>
            </a:extLst>
          </p:cNvPr>
          <p:cNvCxnSpPr>
            <a:cxnSpLocks/>
          </p:cNvCxnSpPr>
          <p:nvPr userDrawn="1"/>
        </p:nvCxnSpPr>
        <p:spPr>
          <a:xfrm>
            <a:off x="0" y="3837114"/>
            <a:ext cx="1607820" cy="0"/>
          </a:xfrm>
          <a:prstGeom prst="line">
            <a:avLst/>
          </a:prstGeom>
          <a:ln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56A3D8-76BD-6FED-E3EC-D00B79185253}"/>
              </a:ext>
            </a:extLst>
          </p:cNvPr>
          <p:cNvSpPr>
            <a:spLocks/>
          </p:cNvSpPr>
          <p:nvPr userDrawn="1"/>
        </p:nvSpPr>
        <p:spPr>
          <a:xfrm>
            <a:off x="0" y="3457533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540725-C3BB-8AE6-5047-0B6072FF7615}"/>
              </a:ext>
            </a:extLst>
          </p:cNvPr>
          <p:cNvSpPr txBox="1">
            <a:spLocks/>
          </p:cNvSpPr>
          <p:nvPr userDrawn="1"/>
        </p:nvSpPr>
        <p:spPr>
          <a:xfrm>
            <a:off x="386969" y="3532889"/>
            <a:ext cx="833883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개선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7A8AF2-66D7-1306-18AA-8EA583899316}"/>
              </a:ext>
            </a:extLst>
          </p:cNvPr>
          <p:cNvSpPr txBox="1">
            <a:spLocks/>
          </p:cNvSpPr>
          <p:nvPr userDrawn="1"/>
        </p:nvSpPr>
        <p:spPr>
          <a:xfrm>
            <a:off x="483149" y="194822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9481C-9C7B-3B06-5FC1-47B81599A36C}"/>
              </a:ext>
            </a:extLst>
          </p:cNvPr>
          <p:cNvSpPr txBox="1">
            <a:spLocks/>
          </p:cNvSpPr>
          <p:nvPr userDrawn="1"/>
        </p:nvSpPr>
        <p:spPr>
          <a:xfrm>
            <a:off x="483149" y="2451376"/>
            <a:ext cx="641522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/>
            <a:r>
              <a:rPr lang="ko-KR" altLang="en-US" sz="1200" b="0" kern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+mn-cs"/>
              </a:rPr>
              <a:t>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2831662" cy="1362132"/>
            <a:chOff x="1992916" y="954061"/>
            <a:chExt cx="2831662" cy="13621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259558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부여함으로써 달라지는 부분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무기의 보정 치 변경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변경 등등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스타일의 변화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8963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차이점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8F27B-B267-A903-833F-6C1B081F1243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10B35-52DA-E616-8F42-04D88E7D0A18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C9E7DC-0E17-234A-28D3-3CDED31874C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93B9B1C-F9FA-BA4D-CC04-1270226EF33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D656A55-04DA-9F15-26D4-7F4C9FADA69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C630217-B681-2F4B-5F37-1314364A10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1374D20-413B-10DB-F241-185667344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DC914C5E-9EF8-3FD4-1D64-437AB3046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D3820-8500-CD6D-FF0D-CD7A664097C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BF84F0-BDB8-6F1C-B3E4-9AF49772EEDE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5F9F44-526E-D175-D3B9-960A832F16E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DBFA42D-5BC8-8274-0D8F-C670CC34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8807640-BA08-A38F-4FD2-8FC3D884B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DD07E-5124-767F-3B3E-5B18EADC567E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전회의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7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3F6102-FDB3-D548-8183-5B099C2A9041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E0F8F-4E71-62A9-67CE-CA478E76F9A0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001073-7F5F-8B95-CCC6-94A46EED247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D711DB96-D943-C3D1-27D0-043FB9FB984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47F764-9BD9-4B0F-3151-56A3B3A068D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989A605-BB1F-8656-7C69-D64038986A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0C11B356-001C-2979-2369-65B518947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726F7FB6-9E14-4B7D-4190-3D848BD17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A8E8E-AD10-B612-0F6C-09DFCDA06D5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F924F-297E-A78C-9467-2C120B7BB498}"/>
              </a:ext>
            </a:extLst>
          </p:cNvPr>
          <p:cNvGrpSpPr/>
          <p:nvPr/>
        </p:nvGrpSpPr>
        <p:grpSpPr>
          <a:xfrm>
            <a:off x="6564916" y="954061"/>
            <a:ext cx="2831662" cy="746579"/>
            <a:chOff x="1992916" y="954061"/>
            <a:chExt cx="2831662" cy="7465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0440B9-F309-AC6E-0D89-1FF5C2A0C146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1EB763-3D46-DA5E-23C6-63E5CFE3606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61B956D6-A593-8AE4-C31C-EFA974B31C5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BD66B0-8119-004F-894A-22499E6043F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3A258DD-2743-1F11-A47C-4D0F16F7AD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B59088B3-5852-96C6-C033-001C1A63A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AB597974-F56E-6E8C-A0F7-1527F7F0B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91FE6-76F5-D9BC-26F7-30550D60BEAA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복제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7E3813-2A1D-F928-69C4-C80B15FF2B28}"/>
              </a:ext>
            </a:extLst>
          </p:cNvPr>
          <p:cNvGrpSpPr/>
          <p:nvPr/>
        </p:nvGrpSpPr>
        <p:grpSpPr>
          <a:xfrm>
            <a:off x="1992916" y="2575477"/>
            <a:ext cx="2831662" cy="746579"/>
            <a:chOff x="1992916" y="954061"/>
            <a:chExt cx="2831662" cy="7465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51C548-8942-C745-2794-7415AA50EDD7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CB9C28-BAC5-3501-DD5F-12A4B74C3CF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85FD4E37-FF46-55D2-6AF9-B37D72942F5E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654C5F9-EBCF-51BF-06A3-02C8719EA76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B00E9A5-72D8-9798-2EBA-56986A3594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F9971A21-C04D-2AC0-2C54-807506821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7EC86B7-28FC-B26F-6AE0-82A333896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1DDC58-07BC-AAA3-212C-9CABAD07C8B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6303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시스템 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1CDE9F-24F4-E7B0-5F73-0D7A24F2141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DCAF68C-B5A4-9955-293F-91955EAA01C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D1C98C2-6916-EC56-E78C-D110448085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2A3FB94-C687-79C3-85E8-0BB13CA93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412B4-A136-3C05-3F2A-4FA7894651C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07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78E01-89DF-3758-C89A-F988A80D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87A04D-5A84-0BCE-742B-030AA78F67F1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2DA537-6136-97EE-591A-36A7C17CD256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492000F-B9D8-F79B-2741-E382936FD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0B7F2D5-ACB5-93D6-58A6-9B4B238D4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53C55-B8B8-A148-AC01-4B23E7A03F46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191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데이터 테이블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43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547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3626141"/>
            <a:ext cx="5068425" cy="746579"/>
            <a:chOff x="1992916" y="954061"/>
            <a:chExt cx="5068425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55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혈하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 더미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시체 더미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기술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97FEAC-5D90-72DA-DE31-DCA53F4933A1}"/>
              </a:ext>
            </a:extLst>
          </p:cNvPr>
          <p:cNvGrpSpPr/>
          <p:nvPr/>
        </p:nvGrpSpPr>
        <p:grpSpPr>
          <a:xfrm>
            <a:off x="6615716" y="954061"/>
            <a:ext cx="2831662" cy="746579"/>
            <a:chOff x="1992916" y="954061"/>
            <a:chExt cx="2831662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1FA91-88D1-6E58-5989-65839D415EBB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F474CE-D98D-3C4B-6523-F22BB3631D6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B71A73FF-F216-1B9B-5980-32F232A7A64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46E786C-8AA3-4CAC-DF49-8EDA5DD0EE3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DEBC365-D69B-8C90-F3CB-55BEB5331B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F28DDB8-CEA5-4AF3-6092-A5F05879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23BEF6D-2F79-338E-C0BE-5283D30A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C6697-095E-D9AC-9A63-F899898050F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속성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37917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부여에 제한이 있는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BF16-B9A5-02A3-A205-7B4E2E78F7EC}"/>
              </a:ext>
            </a:extLst>
          </p:cNvPr>
          <p:cNvSpPr txBox="1"/>
          <p:nvPr/>
        </p:nvSpPr>
        <p:spPr>
          <a:xfrm>
            <a:off x="2533919" y="2033155"/>
            <a:ext cx="83984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문제점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난이도에 상관없이 전회의 성능이 정해진다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난이도가 높을 수록 전회의 성능이 좋아야 동기부여 및 획득 시 성취감아 증가한다고 생각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컨텐츠와의 연관성이 떨어진다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파훼할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수 있는 함정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or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 클리어를 위해 필요한 전회 등등 컨텐츠와의 연관성을 높임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개선 사항의 목적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적극적으로 전회를 바꿔가며 사용하도록 유도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전회를 많이 사용할 수록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강해짐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성취감 제공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사용에 대한 업적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b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어떤 전회를 사용하여 적 처치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무기에 특정 전회 부여 시 특별한 능력 발동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숙련도 도입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B2820-4A4C-54B4-AF0A-55E5617FC368}"/>
              </a:ext>
            </a:extLst>
          </p:cNvPr>
          <p:cNvGrpSpPr/>
          <p:nvPr/>
        </p:nvGrpSpPr>
        <p:grpSpPr>
          <a:xfrm>
            <a:off x="1924691" y="2592890"/>
            <a:ext cx="1590499" cy="3163543"/>
            <a:chOff x="5179726" y="3174787"/>
            <a:chExt cx="1590499" cy="31635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A7554A-FA64-F1C3-C7AB-E739657CD663}"/>
                </a:ext>
              </a:extLst>
            </p:cNvPr>
            <p:cNvSpPr txBox="1"/>
            <p:nvPr/>
          </p:nvSpPr>
          <p:spPr>
            <a:xfrm>
              <a:off x="5179726" y="4556503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시스템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44362-EC0C-F37B-E238-66905C9A505E}"/>
                </a:ext>
              </a:extLst>
            </p:cNvPr>
            <p:cNvSpPr txBox="1"/>
            <p:nvPr/>
          </p:nvSpPr>
          <p:spPr>
            <a:xfrm>
              <a:off x="5192549" y="5247361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예외 사항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1460A9-1988-7044-658B-4C4ABAD8E528}"/>
                </a:ext>
              </a:extLst>
            </p:cNvPr>
            <p:cNvSpPr txBox="1"/>
            <p:nvPr/>
          </p:nvSpPr>
          <p:spPr>
            <a:xfrm>
              <a:off x="5179726" y="3865645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컨텐츠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5220602" y="3174787"/>
              <a:ext cx="1002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개요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E4A983-0CD9-F614-C8AA-DE6D1AA64196}"/>
                </a:ext>
              </a:extLst>
            </p:cNvPr>
            <p:cNvSpPr txBox="1"/>
            <p:nvPr/>
          </p:nvSpPr>
          <p:spPr>
            <a:xfrm>
              <a:off x="5192549" y="5938220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5.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8459" y="1025165"/>
              <a:ext cx="2507625" cy="3113581"/>
              <a:chOff x="2167856" y="1025165"/>
              <a:chExt cx="2507625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7856" y="1393756"/>
                <a:ext cx="2499705" cy="1509780"/>
                <a:chOff x="2167856" y="1393756"/>
                <a:chExt cx="2499705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7856" y="1399590"/>
                  <a:ext cx="1073729" cy="1503946"/>
                  <a:chOff x="2167856" y="1487877"/>
                  <a:chExt cx="1073729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96571" y="1487877"/>
                    <a:ext cx="1016298" cy="1471084"/>
                    <a:chOff x="6414848" y="1491993"/>
                    <a:chExt cx="1016298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1286" y="1491993"/>
                      <a:ext cx="80342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좋은 성능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93832" y="1393756"/>
                  <a:ext cx="1073729" cy="1509153"/>
                  <a:chOff x="8059961" y="1531226"/>
                  <a:chExt cx="1073729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287" y="1531226"/>
                    <a:ext cx="104708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좋아하는 컨셉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5D072-7BC0-EC79-23C1-76878716A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DB631-825C-F045-2254-9A9FFF2E61C7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3E6338-4E7D-1DF6-68B4-E80C5D1AF6BA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D7C7424-DD51-314B-9C5E-51D1D0C9A55C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5140629-C07E-23C1-2472-EF464ADA56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9797243-C0BE-F129-2AB1-324AA48D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0B0B4A-DCEA-B7A4-C503-DC2D51C029F1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C5BC6F-FE1B-6F42-D8AA-478D69B50BB7}"/>
              </a:ext>
            </a:extLst>
          </p:cNvPr>
          <p:cNvGrpSpPr/>
          <p:nvPr/>
        </p:nvGrpSpPr>
        <p:grpSpPr>
          <a:xfrm>
            <a:off x="1991018" y="771065"/>
            <a:ext cx="5618144" cy="4203337"/>
            <a:chOff x="1991018" y="954061"/>
            <a:chExt cx="5618144" cy="420333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A94B2E9-5730-AE81-32B5-0EFBB7B23020}"/>
                </a:ext>
              </a:extLst>
            </p:cNvPr>
            <p:cNvGrpSpPr/>
            <p:nvPr/>
          </p:nvGrpSpPr>
          <p:grpSpPr>
            <a:xfrm>
              <a:off x="1992916" y="2526558"/>
              <a:ext cx="3814877" cy="1032467"/>
              <a:chOff x="2005200" y="2539496"/>
              <a:chExt cx="3814877" cy="103246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C7C7A70-6646-BDA1-70BC-AEC495846D65}"/>
                  </a:ext>
                </a:extLst>
              </p:cNvPr>
              <p:cNvSpPr txBox="1"/>
              <p:nvPr/>
            </p:nvSpPr>
            <p:spPr>
              <a:xfrm>
                <a:off x="2217809" y="3017965"/>
                <a:ext cx="3602268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전회는 전투 기술과 속성을 무기에 부여하는 아이템입니다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 err="1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엘든링만의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고유한 컨텐츠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&amp;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시스템입니다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CDF9CE60-F8C6-9382-15B9-4362C395E967}"/>
                  </a:ext>
                </a:extLst>
              </p:cNvPr>
              <p:cNvGrpSpPr/>
              <p:nvPr/>
            </p:nvGrpSpPr>
            <p:grpSpPr>
              <a:xfrm>
                <a:off x="2005200" y="2539496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111" name="Picture 4">
                  <a:extLst>
                    <a:ext uri="{FF2B5EF4-FFF2-40B4-BE49-F238E27FC236}">
                      <a16:creationId xmlns:a16="http://schemas.microsoft.com/office/drawing/2014/main" id="{10831D75-38E4-EB09-9600-0BD51F6BB530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4F4E7A64-B022-C937-AA20-5570323E7FB1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66CA6A73-B786-5165-6AD2-3102F26AD6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15" name="직선 연결선 114">
                    <a:extLst>
                      <a:ext uri="{FF2B5EF4-FFF2-40B4-BE49-F238E27FC236}">
                        <a16:creationId xmlns:a16="http://schemas.microsoft.com/office/drawing/2014/main" id="{A85BA55A-3D24-297C-3B45-90550B4B6F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2CD6E9FC-7FA2-2324-0F23-051A560D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16AD2FD-2D21-C430-DBF8-D5AFCB8E7EE6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60144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‘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전회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’ </a:t>
                  </a:r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란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?</a:t>
                  </a:r>
                  <a:endPara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B6BF6B1-672D-7513-E7CF-D1251AE60587}"/>
                </a:ext>
              </a:extLst>
            </p:cNvPr>
            <p:cNvGrpSpPr/>
            <p:nvPr/>
          </p:nvGrpSpPr>
          <p:grpSpPr>
            <a:xfrm>
              <a:off x="1991018" y="4124931"/>
              <a:ext cx="5565356" cy="1032467"/>
              <a:chOff x="2005200" y="4204555"/>
              <a:chExt cx="5565356" cy="103246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3A2C5-FC17-CDE0-EEAE-3E7ACABB7FC5}"/>
                  </a:ext>
                </a:extLst>
              </p:cNvPr>
              <p:cNvSpPr txBox="1"/>
              <p:nvPr/>
            </p:nvSpPr>
            <p:spPr>
              <a:xfrm>
                <a:off x="2217809" y="4683024"/>
                <a:ext cx="5352747" cy="5539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 상황에서 유저의 전략적 선택을 유도합니다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endPara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216000">
                  <a:buClr>
                    <a:schemeClr val="bg1"/>
                  </a:buClr>
                  <a:buSzPct val="110000"/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무기와 전회의 조합마다 다양한 전투 경험을 제공하여 반복 플레이의 지루함을 덜어줍니다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63500">
                        <a:srgbClr val="32322A"/>
                      </a:glow>
                    </a:effectLst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.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7111A2E-B8E4-F431-67EC-044CD4A42A74}"/>
                  </a:ext>
                </a:extLst>
              </p:cNvPr>
              <p:cNvGrpSpPr/>
              <p:nvPr/>
            </p:nvGrpSpPr>
            <p:grpSpPr>
              <a:xfrm>
                <a:off x="2005200" y="4204555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4F87904E-7B29-4C03-97AF-056CAEAD81DC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E501F-8EF7-EA60-9484-02975461BC85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2742A239-408E-5BBF-97A8-02E735D15B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8" name="직선 연결선 17">
                    <a:extLst>
                      <a:ext uri="{FF2B5EF4-FFF2-40B4-BE49-F238E27FC236}">
                        <a16:creationId xmlns:a16="http://schemas.microsoft.com/office/drawing/2014/main" id="{E48C635F-C8CF-249C-47F7-7999FE635C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376C0A39-8195-2260-A20D-0F411E951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861849-BF9C-6481-1890-0A4FD7D4F550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942887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기능 및 역할</a:t>
                  </a:r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CEAC94E-1C7A-6E4A-3FB1-18A21A399F1E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8938B3A-CC95-3846-9F36-E2F44F4D1768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5616246" cy="1049006"/>
                <a:chOff x="1992916" y="954061"/>
                <a:chExt cx="5616246" cy="1049006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C47FFD3E-E89D-6F0B-13FD-B8C0D5357208}"/>
                    </a:ext>
                  </a:extLst>
                </p:cNvPr>
                <p:cNvGrpSpPr/>
                <p:nvPr/>
              </p:nvGrpSpPr>
              <p:grpSpPr>
                <a:xfrm>
                  <a:off x="1992916" y="954061"/>
                  <a:ext cx="2831662" cy="367200"/>
                  <a:chOff x="2500453" y="1274905"/>
                  <a:chExt cx="2831662" cy="367200"/>
                </a:xfrm>
              </p:grpSpPr>
              <p:pic>
                <p:nvPicPr>
                  <p:cNvPr id="29" name="Picture 4">
                    <a:extLst>
                      <a:ext uri="{FF2B5EF4-FFF2-40B4-BE49-F238E27FC236}">
                        <a16:creationId xmlns:a16="http://schemas.microsoft.com/office/drawing/2014/main" id="{6C4CF741-1C9F-37AE-4554-0FCA785B1DAF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23" t="43581" r="59826" b="39566"/>
                  <a:stretch/>
                </p:blipFill>
                <p:spPr bwMode="auto">
                  <a:xfrm>
                    <a:off x="2500453" y="1274905"/>
                    <a:ext cx="36000" cy="367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E2D85DA-EA92-51BE-FA74-4EE16C624B74}"/>
                      </a:ext>
                    </a:extLst>
                  </p:cNvPr>
                  <p:cNvGrpSpPr/>
                  <p:nvPr/>
                </p:nvGrpSpPr>
                <p:grpSpPr>
                  <a:xfrm>
                    <a:off x="2536453" y="1287843"/>
                    <a:ext cx="2795662" cy="343894"/>
                    <a:chOff x="4774676" y="2919518"/>
                    <a:chExt cx="2734338" cy="336351"/>
                  </a:xfrm>
                </p:grpSpPr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19BB2CE0-F9D4-FA1A-83B2-C82ACA17D4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774676" y="2919518"/>
                      <a:ext cx="2734338" cy="336351"/>
                    </a:xfrm>
                    <a:prstGeom prst="rect">
                      <a:avLst/>
                    </a:prstGeom>
                    <a:gradFill flip="none" rotWithShape="1">
                      <a:gsLst>
                        <a:gs pos="59000">
                          <a:srgbClr val="1A1810">
                            <a:alpha val="70000"/>
                          </a:srgbClr>
                        </a:gs>
                        <a:gs pos="3000">
                          <a:srgbClr val="1A1810">
                            <a:alpha val="90000"/>
                          </a:srgbClr>
                        </a:gs>
                        <a:gs pos="100000">
                          <a:srgbClr val="1A1810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3" name="직선 연결선 32">
                      <a:extLst>
                        <a:ext uri="{FF2B5EF4-FFF2-40B4-BE49-F238E27FC236}">
                          <a16:creationId xmlns:a16="http://schemas.microsoft.com/office/drawing/2014/main" id="{2C923CBD-D1EB-BCAF-2E31-CB9E66F788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3255869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직선 연결선 33">
                      <a:extLst>
                        <a:ext uri="{FF2B5EF4-FFF2-40B4-BE49-F238E27FC236}">
                          <a16:creationId xmlns:a16="http://schemas.microsoft.com/office/drawing/2014/main" id="{8DF4B55E-3568-84EB-B5D5-E8595BD567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2919518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7CC5734-E9E5-9B5F-0C78-B474FAB53301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184" y="1328985"/>
                    <a:ext cx="75693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단어의 뜻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312A4AB-749F-0625-1E9D-8663E0614CD8}"/>
                    </a:ext>
                  </a:extLst>
                </p:cNvPr>
                <p:cNvGrpSpPr/>
                <p:nvPr/>
              </p:nvGrpSpPr>
              <p:grpSpPr>
                <a:xfrm>
                  <a:off x="2046647" y="1478879"/>
                  <a:ext cx="5562515" cy="524188"/>
                  <a:chOff x="2218168" y="1478879"/>
                  <a:chExt cx="5562515" cy="524188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3EDE4F6-7C0B-8FBF-09C2-E400C57E9041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990" y="1602700"/>
                    <a:ext cx="393569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>
                      <a:buClr>
                        <a:schemeClr val="bg1"/>
                      </a:buClr>
                      <a:buSzPct val="110000"/>
                    </a:pP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:   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전회는 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전쟁의 재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’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라는 뜻으로 영어로는 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‘Ashes Of War’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입니다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effectLst>
                          <a:glow rad="63500">
                            <a:srgbClr val="32322A"/>
                          </a:glow>
                        </a:effectLst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7855795D-BB07-50D5-DF98-E5022039B450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478879"/>
                    <a:ext cx="1560695" cy="524188"/>
                    <a:chOff x="2218168" y="1511334"/>
                    <a:chExt cx="1560695" cy="524188"/>
                  </a:xfrm>
                </p:grpSpPr>
                <p:grpSp>
                  <p:nvGrpSpPr>
                    <p:cNvPr id="46" name="그룹 45">
                      <a:extLst>
                        <a:ext uri="{FF2B5EF4-FFF2-40B4-BE49-F238E27FC236}">
                          <a16:creationId xmlns:a16="http://schemas.microsoft.com/office/drawing/2014/main" id="{9FCCAD22-BB3A-7943-E696-7A6224ED41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7566" y="1511334"/>
                      <a:ext cx="521297" cy="524188"/>
                      <a:chOff x="3257566" y="1511334"/>
                      <a:chExt cx="521297" cy="52418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2F91A618-87A0-7C27-4B26-9AF54309C9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0503" y="1511334"/>
                        <a:ext cx="377026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1600" dirty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5F5E5A"/>
                              </a:glo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灰</a:t>
                        </a:r>
                        <a:endParaRPr lang="en-US" altLang="ko-KR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200CC2B1-070A-4BEA-E96B-FB3185B95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57566" y="1789301"/>
                        <a:ext cx="521297" cy="246221"/>
                      </a:xfrm>
                      <a:prstGeom prst="rect">
                        <a:avLst/>
                      </a:prstGeom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>
                          <a:buClr>
                            <a:schemeClr val="bg1"/>
                          </a:buClr>
                          <a:buSzPct val="110000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재 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회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’</a:t>
                        </a:r>
                      </a:p>
                    </p:txBody>
                  </p:sp>
                </p:grpSp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BB9D5E48-1D18-DB87-9C9A-5539C7D342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18168" y="1511334"/>
                      <a:ext cx="643125" cy="524188"/>
                      <a:chOff x="2218168" y="1511334"/>
                      <a:chExt cx="643125" cy="524188"/>
                    </a:xfrm>
                  </p:grpSpPr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0209C594-6FA6-BB46-50E7-30BE71154C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1217" y="1511334"/>
                        <a:ext cx="377026" cy="33855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1600" dirty="0">
                            <a:solidFill>
                              <a:schemeClr val="bg1"/>
                            </a:solidFill>
                            <a:effectLst>
                              <a:glow rad="50800">
                                <a:srgbClr val="5F5E5A"/>
                              </a:glo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戰</a:t>
                        </a:r>
                        <a:endParaRPr lang="en-US" altLang="ko-KR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588E6938-1A75-331B-1A7E-65410361B8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18168" y="1789301"/>
                        <a:ext cx="643125" cy="246221"/>
                      </a:xfrm>
                      <a:prstGeom prst="rect">
                        <a:avLst/>
                      </a:prstGeom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>
                          <a:buClr>
                            <a:schemeClr val="bg1"/>
                          </a:buClr>
                          <a:buSzPct val="110000"/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싸움 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‘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전</a:t>
                        </a:r>
                        <a:r>
                          <a:rPr lang="en-US" altLang="ko-KR" sz="1000" dirty="0">
                            <a:solidFill>
                              <a:schemeClr val="bg1"/>
                            </a:solidFill>
                            <a:effectLst>
                              <a:glow rad="63500">
                                <a:srgbClr val="32322A"/>
                              </a:glow>
                            </a:effectLst>
                            <a:latin typeface="넥슨Lv1고딕" panose="00000500000000000000" pitchFamily="2" charset="-127"/>
                            <a:ea typeface="넥슨Lv1고딕" panose="00000500000000000000" pitchFamily="2" charset="-127"/>
                          </a:rPr>
                          <a:t>’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8" name="십자형 7">
                <a:extLst>
                  <a:ext uri="{FF2B5EF4-FFF2-40B4-BE49-F238E27FC236}">
                    <a16:creationId xmlns:a16="http://schemas.microsoft.com/office/drawing/2014/main" id="{8BCA5D62-65C2-6DAA-10CE-C1792FFB404C}"/>
                  </a:ext>
                </a:extLst>
              </p:cNvPr>
              <p:cNvSpPr/>
              <p:nvPr/>
            </p:nvSpPr>
            <p:spPr>
              <a:xfrm>
                <a:off x="2759829" y="1638990"/>
                <a:ext cx="185634" cy="185634"/>
              </a:xfrm>
              <a:prstGeom prst="plus">
                <a:avLst>
                  <a:gd name="adj" fmla="val 39667"/>
                </a:avLst>
              </a:prstGeom>
              <a:solidFill>
                <a:srgbClr val="39382E"/>
              </a:solidFill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832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771065"/>
            <a:ext cx="6118393" cy="1362132"/>
            <a:chOff x="1992916" y="954061"/>
            <a:chExt cx="6118393" cy="13621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5905784" cy="86177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유저는 다양한 방식으로 전회를 획득하며 게임 속 세계와 더 많은 상호작용을 하게 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이로 인해 오픈 월드에서의 탐험과 발견의 재미가 증가합니다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기본적으로 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개만 보유할 수 있지만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전회 복제 시 동일한 전회를 여러 개 보유할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7959C4-A263-59B6-F4B4-CBC073749624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E9D960-C44F-22E4-ABA4-59F5B92BE074}"/>
              </a:ext>
            </a:extLst>
          </p:cNvPr>
          <p:cNvGrpSpPr/>
          <p:nvPr/>
        </p:nvGrpSpPr>
        <p:grpSpPr>
          <a:xfrm>
            <a:off x="2284791" y="2238604"/>
            <a:ext cx="6979567" cy="4209890"/>
            <a:chOff x="2284791" y="2238604"/>
            <a:chExt cx="6979567" cy="420989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5B297E-1B2A-FD17-B170-D2A23AA7D578}"/>
                </a:ext>
              </a:extLst>
            </p:cNvPr>
            <p:cNvGrpSpPr/>
            <p:nvPr/>
          </p:nvGrpSpPr>
          <p:grpSpPr>
            <a:xfrm>
              <a:off x="2284791" y="2238604"/>
              <a:ext cx="2193768" cy="1998131"/>
              <a:chOff x="2284791" y="1958160"/>
              <a:chExt cx="2193768" cy="1998131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83CCB0B-1398-D3E9-E539-6F8165F5934A}"/>
                  </a:ext>
                </a:extLst>
              </p:cNvPr>
              <p:cNvGrpSpPr/>
              <p:nvPr/>
            </p:nvGrpSpPr>
            <p:grpSpPr>
              <a:xfrm>
                <a:off x="2284791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4FB5FBAB-0AEE-9091-6631-6EAEE73B77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25BA80BD-3B83-15C3-C43F-E883CC2AB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3F9B219-98BC-1C16-77D3-A4749C9DDB91}"/>
                    </a:ext>
                  </a:extLst>
                </p:cNvPr>
                <p:cNvSpPr txBox="1"/>
                <p:nvPr/>
              </p:nvSpPr>
              <p:spPr>
                <a:xfrm>
                  <a:off x="9917556" y="1878679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처치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5270C94-16C6-1BD1-ABFC-9512B095E7EA}"/>
                  </a:ext>
                </a:extLst>
              </p:cNvPr>
              <p:cNvGrpSpPr/>
              <p:nvPr/>
            </p:nvGrpSpPr>
            <p:grpSpPr>
              <a:xfrm>
                <a:off x="2284791" y="3613059"/>
                <a:ext cx="2193767" cy="343232"/>
                <a:chOff x="2284791" y="3613059"/>
                <a:chExt cx="2193767" cy="343232"/>
              </a:xfrm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9EA3926-3ADB-5F14-DE9C-41CB42CF3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CF1A450-DEB8-0D84-DDA6-8F07C9130A1D}"/>
                    </a:ext>
                  </a:extLst>
                </p:cNvPr>
                <p:cNvSpPr txBox="1"/>
                <p:nvPr/>
              </p:nvSpPr>
              <p:spPr>
                <a:xfrm>
                  <a:off x="2657758" y="366156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2BB2FCF-B08F-30EB-CC38-2BD200ACD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64" t="22576" r="18561" b="17576"/>
              <a:stretch/>
            </p:blipFill>
            <p:spPr bwMode="auto">
              <a:xfrm>
                <a:off x="2425711" y="2398641"/>
                <a:ext cx="1911928" cy="107859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C7C042-5FAE-C520-A894-67A543EC0BF8}"/>
                </a:ext>
              </a:extLst>
            </p:cNvPr>
            <p:cNvGrpSpPr/>
            <p:nvPr/>
          </p:nvGrpSpPr>
          <p:grpSpPr>
            <a:xfrm>
              <a:off x="4678978" y="2238604"/>
              <a:ext cx="2194353" cy="1998131"/>
              <a:chOff x="4851525" y="1958160"/>
              <a:chExt cx="2194353" cy="1998131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18250AD-591E-2B22-8A13-5AAFB1DB0040}"/>
                  </a:ext>
                </a:extLst>
              </p:cNvPr>
              <p:cNvGrpSpPr/>
              <p:nvPr/>
            </p:nvGrpSpPr>
            <p:grpSpPr>
              <a:xfrm>
                <a:off x="4852110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7A1EB36A-A5BD-0865-44AE-FBF4A813FF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5C4DFEF-5F1D-1247-2323-A30C9F3C3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7C46F54-7AF5-6553-12E1-9B55EB5EF006}"/>
                    </a:ext>
                  </a:extLst>
                </p:cNvPr>
                <p:cNvSpPr txBox="1"/>
                <p:nvPr/>
              </p:nvSpPr>
              <p:spPr>
                <a:xfrm>
                  <a:off x="10100298" y="1878679"/>
                  <a:ext cx="591829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적 처치</a:t>
                  </a:r>
                </a:p>
              </p:txBody>
            </p:sp>
          </p:grpSp>
          <p:pic>
            <p:nvPicPr>
              <p:cNvPr id="1030" name="Picture 6" descr="lion guardian 2 elden ring wiki guide">
                <a:extLst>
                  <a:ext uri="{FF2B5EF4-FFF2-40B4-BE49-F238E27FC236}">
                    <a16:creationId xmlns:a16="http://schemas.microsoft.com/office/drawing/2014/main" id="{F66FEFF4-9535-02CE-A08B-CCB57D6C5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8" t="22361" r="13767" b="9938"/>
              <a:stretch/>
            </p:blipFill>
            <p:spPr bwMode="auto">
              <a:xfrm>
                <a:off x="4987741" y="2447756"/>
                <a:ext cx="1922503" cy="10098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78CD2A2-8D8F-5419-5376-5EB9D8548FBE}"/>
                  </a:ext>
                </a:extLst>
              </p:cNvPr>
              <p:cNvGrpSpPr/>
              <p:nvPr/>
            </p:nvGrpSpPr>
            <p:grpSpPr>
              <a:xfrm>
                <a:off x="4851525" y="3613059"/>
                <a:ext cx="2193767" cy="343232"/>
                <a:chOff x="4851525" y="3613059"/>
                <a:chExt cx="2193767" cy="34323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1B9ED39-CBA6-F555-97CB-105FF128A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60F5F-0E6B-7270-5104-A85A5748FE45}"/>
                    </a:ext>
                  </a:extLst>
                </p:cNvPr>
                <p:cNvSpPr txBox="1"/>
                <p:nvPr/>
              </p:nvSpPr>
              <p:spPr>
                <a:xfrm>
                  <a:off x="5306245" y="3661565"/>
                  <a:ext cx="128432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몬스터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397CEB2-78A6-2A7A-A5E1-2C05161CB5E1}"/>
                </a:ext>
              </a:extLst>
            </p:cNvPr>
            <p:cNvGrpSpPr/>
            <p:nvPr/>
          </p:nvGrpSpPr>
          <p:grpSpPr>
            <a:xfrm>
              <a:off x="7070589" y="2238604"/>
              <a:ext cx="2193768" cy="1998131"/>
              <a:chOff x="7418257" y="1958160"/>
              <a:chExt cx="2193768" cy="199813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6D6C2A2-F4D7-D94E-2664-359DDCFA8700}"/>
                  </a:ext>
                </a:extLst>
              </p:cNvPr>
              <p:cNvGrpSpPr/>
              <p:nvPr/>
            </p:nvGrpSpPr>
            <p:grpSpPr>
              <a:xfrm>
                <a:off x="7418257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9FB7241B-5543-9911-137D-9CBC394FAC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6D27184-13A9-4284-5C91-BDC74D9C5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88A55EA-032E-70AA-48A3-CD8DFDAC349E}"/>
                    </a:ext>
                  </a:extLst>
                </p:cNvPr>
                <p:cNvSpPr txBox="1"/>
                <p:nvPr/>
              </p:nvSpPr>
              <p:spPr>
                <a:xfrm>
                  <a:off x="10182050" y="1878679"/>
                  <a:ext cx="42832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구매</a:t>
                  </a: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D424C2B-9660-F77B-BDD4-DA99FFCA0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26831"/>
              <a:stretch/>
            </p:blipFill>
            <p:spPr>
              <a:xfrm>
                <a:off x="7562496" y="2351890"/>
                <a:ext cx="1905290" cy="115950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EBA321D-A13B-5637-7E36-C9188089DE03}"/>
                  </a:ext>
                </a:extLst>
              </p:cNvPr>
              <p:cNvGrpSpPr/>
              <p:nvPr/>
            </p:nvGrpSpPr>
            <p:grpSpPr>
              <a:xfrm>
                <a:off x="7418257" y="3613059"/>
                <a:ext cx="2193767" cy="343232"/>
                <a:chOff x="7612989" y="3613059"/>
                <a:chExt cx="2193767" cy="3432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0585CD2-667D-52A8-4AD4-C2CBCCBAA6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39AC8C6-5568-3CF8-5B23-26B234D8E7AB}"/>
                    </a:ext>
                  </a:extLst>
                </p:cNvPr>
                <p:cNvSpPr txBox="1"/>
                <p:nvPr/>
              </p:nvSpPr>
              <p:spPr>
                <a:xfrm>
                  <a:off x="7871341" y="3661565"/>
                  <a:ext cx="167706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에게 구매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교환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가능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4EABD5D-988F-F8BE-BAEA-C726AA356936}"/>
                </a:ext>
              </a:extLst>
            </p:cNvPr>
            <p:cNvGrpSpPr/>
            <p:nvPr/>
          </p:nvGrpSpPr>
          <p:grpSpPr>
            <a:xfrm>
              <a:off x="2284791" y="4445070"/>
              <a:ext cx="2193769" cy="2003424"/>
              <a:chOff x="2284791" y="4359246"/>
              <a:chExt cx="2193769" cy="2003424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1157738F-253E-4C74-7D92-C13F189EA259}"/>
                  </a:ext>
                </a:extLst>
              </p:cNvPr>
              <p:cNvGrpSpPr/>
              <p:nvPr/>
            </p:nvGrpSpPr>
            <p:grpSpPr>
              <a:xfrm>
                <a:off x="2284792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ADA00B7-9E79-F434-F767-B83A152DD3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CBD20147-CE27-9D11-D659-A61C5D7F09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D00EF5B-83EA-4A38-F2B8-693208EEF1FA}"/>
                    </a:ext>
                  </a:extLst>
                </p:cNvPr>
                <p:cNvSpPr txBox="1"/>
                <p:nvPr/>
              </p:nvSpPr>
              <p:spPr>
                <a:xfrm>
                  <a:off x="10039384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보물 상자</a:t>
                  </a: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52EE2-8F04-5CDA-2269-D47273D4101F}"/>
                  </a:ext>
                </a:extLst>
              </p:cNvPr>
              <p:cNvGrpSpPr/>
              <p:nvPr/>
            </p:nvGrpSpPr>
            <p:grpSpPr>
              <a:xfrm>
                <a:off x="2284791" y="6019438"/>
                <a:ext cx="2193767" cy="343232"/>
                <a:chOff x="2284791" y="6029829"/>
                <a:chExt cx="2193767" cy="3432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804BBB1-55CB-73FA-09C0-7653F6E91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0E3B5-14D3-21FF-A200-0463637E9195}"/>
                    </a:ext>
                  </a:extLst>
                </p:cNvPr>
                <p:cNvSpPr txBox="1"/>
                <p:nvPr/>
              </p:nvSpPr>
              <p:spPr>
                <a:xfrm>
                  <a:off x="2657758" y="607833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보물 상자 오픈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74C4E1-E967-F907-402D-389B7D23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213" y="4757936"/>
                <a:ext cx="1792927" cy="11495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4C6164-275A-F092-4576-8EFC9444B5D7}"/>
                </a:ext>
              </a:extLst>
            </p:cNvPr>
            <p:cNvGrpSpPr/>
            <p:nvPr/>
          </p:nvGrpSpPr>
          <p:grpSpPr>
            <a:xfrm>
              <a:off x="7070589" y="4445070"/>
              <a:ext cx="2193769" cy="2003424"/>
              <a:chOff x="7418257" y="4359246"/>
              <a:chExt cx="2193769" cy="200342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03BD62-4147-D3F7-D7EA-B45B2A7EFF61}"/>
                  </a:ext>
                </a:extLst>
              </p:cNvPr>
              <p:cNvGrpSpPr/>
              <p:nvPr/>
            </p:nvGrpSpPr>
            <p:grpSpPr>
              <a:xfrm>
                <a:off x="7418258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B037094-7035-A600-C6DD-12934CBB5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57DE6D0-5A75-4A91-B9D3-1CFA7A392B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84D388-CE12-4982-14F9-5E3131AF9AE2}"/>
                    </a:ext>
                  </a:extLst>
                </p:cNvPr>
                <p:cNvSpPr txBox="1"/>
                <p:nvPr/>
              </p:nvSpPr>
              <p:spPr>
                <a:xfrm>
                  <a:off x="10182056" y="1878679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복제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33921E6-CAC9-6667-E603-FDB8E53BF6D3}"/>
                  </a:ext>
                </a:extLst>
              </p:cNvPr>
              <p:cNvGrpSpPr/>
              <p:nvPr/>
            </p:nvGrpSpPr>
            <p:grpSpPr>
              <a:xfrm>
                <a:off x="7418257" y="6019438"/>
                <a:ext cx="2193767" cy="343232"/>
                <a:chOff x="7612989" y="6029829"/>
                <a:chExt cx="2193767" cy="34323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04E7A6F-2B6F-6523-80C6-D4419448C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6AA327-38C2-A67A-7826-2DE528891AC8}"/>
                    </a:ext>
                  </a:extLst>
                </p:cNvPr>
                <p:cNvSpPr txBox="1"/>
                <p:nvPr/>
              </p:nvSpPr>
              <p:spPr>
                <a:xfrm>
                  <a:off x="7756726" y="6078335"/>
                  <a:ext cx="190629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상실의 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로 전회 복제 가능 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8142024-6C30-89BA-2FC2-A80D11C7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494" y="4769311"/>
                <a:ext cx="1827297" cy="112683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43D52EF-F3E8-35F8-1826-76EEE77E9EC7}"/>
                </a:ext>
              </a:extLst>
            </p:cNvPr>
            <p:cNvGrpSpPr/>
            <p:nvPr/>
          </p:nvGrpSpPr>
          <p:grpSpPr>
            <a:xfrm>
              <a:off x="4678978" y="4445070"/>
              <a:ext cx="2194354" cy="2003424"/>
              <a:chOff x="4851525" y="4367166"/>
              <a:chExt cx="2194354" cy="2003424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CFAE91D-4A8C-C2DD-36B5-0BC0B77893D7}"/>
                  </a:ext>
                </a:extLst>
              </p:cNvPr>
              <p:cNvGrpSpPr/>
              <p:nvPr/>
            </p:nvGrpSpPr>
            <p:grpSpPr>
              <a:xfrm>
                <a:off x="4851525" y="6027358"/>
                <a:ext cx="2193767" cy="343232"/>
                <a:chOff x="4851525" y="6029829"/>
                <a:chExt cx="2193767" cy="34323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54F9190-0545-BB5D-E07A-A74FC220D3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5A6028-236D-CE0F-ADE8-C7F3744A57B3}"/>
                    </a:ext>
                  </a:extLst>
                </p:cNvPr>
                <p:cNvSpPr txBox="1"/>
                <p:nvPr/>
              </p:nvSpPr>
              <p:spPr>
                <a:xfrm>
                  <a:off x="5184417" y="6078335"/>
                  <a:ext cx="152798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전회가 부여된 무기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C197757-FD93-D169-3665-D1B98363F5A4}"/>
                  </a:ext>
                </a:extLst>
              </p:cNvPr>
              <p:cNvGrpSpPr/>
              <p:nvPr/>
            </p:nvGrpSpPr>
            <p:grpSpPr>
              <a:xfrm>
                <a:off x="4852111" y="4367166"/>
                <a:ext cx="2193768" cy="1654901"/>
                <a:chOff x="4852111" y="4367166"/>
                <a:chExt cx="2193768" cy="165490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290EDED-33D4-2BEA-7558-EEDFE61AFDA0}"/>
                    </a:ext>
                  </a:extLst>
                </p:cNvPr>
                <p:cNvGrpSpPr/>
                <p:nvPr/>
              </p:nvGrpSpPr>
              <p:grpSpPr>
                <a:xfrm>
                  <a:off x="4852111" y="4367166"/>
                  <a:ext cx="2193768" cy="1654901"/>
                  <a:chOff x="9299324" y="1849460"/>
                  <a:chExt cx="2193768" cy="1654901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20B8766-06C1-2188-4CED-259D97C06C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5" y="2153971"/>
                    <a:ext cx="2193767" cy="1350390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2235EE06-ED4D-1488-59D0-A7E6E89113A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4" y="1849460"/>
                    <a:ext cx="2193767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1B68B57-435C-3C9F-04AB-640929A874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389" y="1878679"/>
                    <a:ext cx="71365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무기 획득</a:t>
                    </a:r>
                  </a:p>
                </p:txBody>
              </p:sp>
            </p:grpSp>
            <p:pic>
              <p:nvPicPr>
                <p:cNvPr id="29" name="그림 28" descr="텍스트, 공구, 친필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D63C251B-4DEC-E348-FB58-3FCA562CA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29" y="4789914"/>
                  <a:ext cx="1989532" cy="1113916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FC20BAD-6829-0922-D195-756DF7DF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13631"/>
              </p:ext>
            </p:extLst>
          </p:nvPr>
        </p:nvGraphicFramePr>
        <p:xfrm>
          <a:off x="2329045" y="1297055"/>
          <a:ext cx="7709035" cy="1916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755">
                  <a:extLst>
                    <a:ext uri="{9D8B030D-6E8A-4147-A177-3AD203B41FA5}">
                      <a16:colId xmlns:a16="http://schemas.microsoft.com/office/drawing/2014/main" val="1083205814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354988">
                  <a:extLst>
                    <a:ext uri="{9D8B030D-6E8A-4147-A177-3AD203B41FA5}">
                      <a16:colId xmlns:a16="http://schemas.microsoft.com/office/drawing/2014/main" val="60763668"/>
                    </a:ext>
                  </a:extLst>
                </a:gridCol>
                <a:gridCol w="737972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988719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79979478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863777136"/>
                    </a:ext>
                  </a:extLst>
                </a:gridCol>
              </a:tblGrid>
              <a:tr h="3107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아이콘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한글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영문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소모 </a:t>
                      </a: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FP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부여 가능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</a:t>
                      </a:r>
                      <a:r>
                        <a:rPr lang="ko-KR" altLang="en-US" sz="1000" kern="1200" dirty="0" err="1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스탯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 보정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서리 밟기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Hoarfrost Stomp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중후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예리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마력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지력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D</a:t>
                      </a:r>
                      <a:endParaRPr lang="ko-KR" altLang="en-US" dirty="0"/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09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획득 방법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11180"/>
                  </a:ext>
                </a:extLst>
              </a:tr>
              <a:tr h="64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호수의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리에니에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축복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카리아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성관 정문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우측의 작은 호수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스카라베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처치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003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590C6B-EE29-4D0D-34BC-549662DE34D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FAB1A73-21A9-B691-32F2-B6328C4006F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9C6DFCB-DE2B-02B4-06FE-2C09ABAC9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FB8A4D7-223D-D0A4-BA2C-2759B9F46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CB2188-C43C-9CC9-BB72-A3B5BB2FC3D7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308930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1)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스카라베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처치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ED096C-7A6D-8E3A-5F8E-C654D1A7DB2B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1872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B14F3-0983-A4A9-C92A-82758FBC46AF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5BE47ED1-56CB-724A-E945-B511D01619B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35CA5F-9480-F644-BD8C-613E508651DB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56C7E66-52E9-6C62-3E49-D918F52DB3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60A5A59-5D72-E67A-C5F2-907F392A1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39D6AAC-9B0E-EB1A-B0F2-6AF9BC36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8B67-983E-A2E2-EEB6-8FA2D4DFAE6D}"/>
                </a:ext>
              </a:extLst>
            </p:cNvPr>
            <p:cNvSpPr txBox="1"/>
            <p:nvPr/>
          </p:nvSpPr>
          <p:spPr>
            <a:xfrm>
              <a:off x="2554184" y="1328985"/>
              <a:ext cx="12506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「서리 밟기」</a:t>
              </a:r>
            </a:p>
          </p:txBody>
        </p:sp>
      </p:grpSp>
      <p:pic>
        <p:nvPicPr>
          <p:cNvPr id="52" name="Picture 12" descr="전쟁의 재, 서리 밟기 엘든 링 위키 가이드 200px">
            <a:extLst>
              <a:ext uri="{FF2B5EF4-FFF2-40B4-BE49-F238E27FC236}">
                <a16:creationId xmlns:a16="http://schemas.microsoft.com/office/drawing/2014/main" id="{4297025D-A5CD-A45F-5E0C-29F2F1645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r="6960"/>
          <a:stretch/>
        </p:blipFill>
        <p:spPr bwMode="auto">
          <a:xfrm>
            <a:off x="2556415" y="1626191"/>
            <a:ext cx="1293166" cy="15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C3B1AB-B890-8326-4D2B-98EAC9E8C9BC}"/>
              </a:ext>
            </a:extLst>
          </p:cNvPr>
          <p:cNvGrpSpPr/>
          <p:nvPr/>
        </p:nvGrpSpPr>
        <p:grpSpPr>
          <a:xfrm>
            <a:off x="2333331" y="3542496"/>
            <a:ext cx="2018983" cy="2917984"/>
            <a:chOff x="2329045" y="3824409"/>
            <a:chExt cx="1739333" cy="2513813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27828D-01FA-A45B-016F-1C1E28954999}"/>
                </a:ext>
              </a:extLst>
            </p:cNvPr>
            <p:cNvGrpSpPr/>
            <p:nvPr/>
          </p:nvGrpSpPr>
          <p:grpSpPr>
            <a:xfrm>
              <a:off x="2329045" y="3824409"/>
              <a:ext cx="1739333" cy="2513813"/>
              <a:chOff x="1366882" y="1151842"/>
              <a:chExt cx="2025775" cy="292780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6495F89-8617-B1C9-4014-45706E381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882" y="1151842"/>
                <a:ext cx="2025775" cy="2927800"/>
              </a:xfrm>
              <a:prstGeom prst="rect">
                <a:avLst/>
              </a:prstGeom>
              <a:ln>
                <a:solidFill>
                  <a:srgbClr val="5F5E5A"/>
                </a:solidFill>
              </a:ln>
            </p:spPr>
          </p:pic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A4BBF50D-79DD-85C9-A803-11C4CC029FD4}"/>
                  </a:ext>
                </a:extLst>
              </p:cNvPr>
              <p:cNvSpPr/>
              <p:nvPr/>
            </p:nvSpPr>
            <p:spPr>
              <a:xfrm>
                <a:off x="1366882" y="1151842"/>
                <a:ext cx="2025775" cy="2927800"/>
              </a:xfrm>
              <a:custGeom>
                <a:avLst/>
                <a:gdLst>
                  <a:gd name="connsiteX0" fmla="*/ 881165 w 2025775"/>
                  <a:gd name="connsiteY0" fmla="*/ 506138 h 2927800"/>
                  <a:gd name="connsiteX1" fmla="*/ 881165 w 2025775"/>
                  <a:gd name="connsiteY1" fmla="*/ 776110 h 2927800"/>
                  <a:gd name="connsiteX2" fmla="*/ 1229879 w 2025775"/>
                  <a:gd name="connsiteY2" fmla="*/ 776110 h 2927800"/>
                  <a:gd name="connsiteX3" fmla="*/ 1229879 w 2025775"/>
                  <a:gd name="connsiteY3" fmla="*/ 506138 h 2927800"/>
                  <a:gd name="connsiteX4" fmla="*/ 0 w 2025775"/>
                  <a:gd name="connsiteY4" fmla="*/ 0 h 2927800"/>
                  <a:gd name="connsiteX5" fmla="*/ 2025775 w 2025775"/>
                  <a:gd name="connsiteY5" fmla="*/ 0 h 2927800"/>
                  <a:gd name="connsiteX6" fmla="*/ 2025775 w 2025775"/>
                  <a:gd name="connsiteY6" fmla="*/ 2927800 h 2927800"/>
                  <a:gd name="connsiteX7" fmla="*/ 0 w 2025775"/>
                  <a:gd name="connsiteY7" fmla="*/ 2927800 h 292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5775" h="2927800">
                    <a:moveTo>
                      <a:pt x="881165" y="506138"/>
                    </a:moveTo>
                    <a:lnTo>
                      <a:pt x="881165" y="776110"/>
                    </a:lnTo>
                    <a:lnTo>
                      <a:pt x="1229879" y="776110"/>
                    </a:lnTo>
                    <a:lnTo>
                      <a:pt x="1229879" y="506138"/>
                    </a:lnTo>
                    <a:close/>
                    <a:moveTo>
                      <a:pt x="0" y="0"/>
                    </a:moveTo>
                    <a:lnTo>
                      <a:pt x="2025775" y="0"/>
                    </a:lnTo>
                    <a:lnTo>
                      <a:pt x="2025775" y="2927800"/>
                    </a:lnTo>
                    <a:lnTo>
                      <a:pt x="0" y="2927800"/>
                    </a:lnTo>
                    <a:close/>
                  </a:path>
                </a:pathLst>
              </a:custGeom>
              <a:solidFill>
                <a:schemeClr val="tx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C31485B-D1BE-158A-D544-6F3F58F67830}"/>
                </a:ext>
              </a:extLst>
            </p:cNvPr>
            <p:cNvSpPr/>
            <p:nvPr/>
          </p:nvSpPr>
          <p:spPr>
            <a:xfrm>
              <a:off x="3079422" y="4258980"/>
              <a:ext cx="299406" cy="23179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754C756-A0D2-E4C1-B2B2-11C05D90DE5B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3211542" y="4316004"/>
            <a:ext cx="1610755" cy="2138545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4604F39-94A9-0C33-10E3-94E8E0EAFE7C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3211542" y="3551597"/>
            <a:ext cx="1610755" cy="4953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8381B8D-9060-8446-482C-9BB5B789AF0F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3559086" y="3551597"/>
            <a:ext cx="5181054" cy="49534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1D3D3C2-80C2-FB34-1480-65D67BF711F6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3559086" y="4316004"/>
            <a:ext cx="5181054" cy="2118497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692B254-B11B-CEE1-5EC2-A3ECC9DA2949}"/>
              </a:ext>
            </a:extLst>
          </p:cNvPr>
          <p:cNvGrpSpPr/>
          <p:nvPr/>
        </p:nvGrpSpPr>
        <p:grpSpPr>
          <a:xfrm>
            <a:off x="4824578" y="3542496"/>
            <a:ext cx="3915562" cy="2912053"/>
            <a:chOff x="4419842" y="4053173"/>
            <a:chExt cx="2328996" cy="1732103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974512A4-2DC5-14D1-756B-8BF6E4B7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842" y="4053173"/>
              <a:ext cx="2328996" cy="173210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F40B77C-03A6-DBD7-009B-B7DCAFCD0186}"/>
                </a:ext>
              </a:extLst>
            </p:cNvPr>
            <p:cNvSpPr txBox="1"/>
            <p:nvPr/>
          </p:nvSpPr>
          <p:spPr>
            <a:xfrm>
              <a:off x="4914242" y="5039742"/>
              <a:ext cx="499621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 err="1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카리아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성관 정문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1CB9FA2-A6A0-970F-7FF5-AF84B687EF2E}"/>
                </a:ext>
              </a:extLst>
            </p:cNvPr>
            <p:cNvSpPr txBox="1"/>
            <p:nvPr/>
          </p:nvSpPr>
          <p:spPr>
            <a:xfrm>
              <a:off x="5662237" y="4480832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상층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E2AAB03-BF79-D82E-FAC1-EC8E3A5B4183}"/>
                </a:ext>
              </a:extLst>
            </p:cNvPr>
            <p:cNvSpPr txBox="1"/>
            <p:nvPr/>
          </p:nvSpPr>
          <p:spPr>
            <a:xfrm>
              <a:off x="4675026" y="4464676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하층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5F07D1-25BB-F06D-C5F5-885C99755794}"/>
                </a:ext>
              </a:extLst>
            </p:cNvPr>
            <p:cNvSpPr txBox="1"/>
            <p:nvPr/>
          </p:nvSpPr>
          <p:spPr>
            <a:xfrm>
              <a:off x="6107658" y="5648014"/>
              <a:ext cx="282229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계곡 바닥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5BECDA29-F4AA-1B84-1434-16643C77F0D9}"/>
              </a:ext>
            </a:extLst>
          </p:cNvPr>
          <p:cNvSpPr txBox="1">
            <a:spLocks/>
          </p:cNvSpPr>
          <p:nvPr/>
        </p:nvSpPr>
        <p:spPr>
          <a:xfrm>
            <a:off x="2781378" y="5730103"/>
            <a:ext cx="12907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호수의 </a:t>
            </a:r>
            <a:r>
              <a:rPr lang="ko-KR" altLang="en-US" sz="1200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리에니에</a:t>
            </a:r>
            <a:endParaRPr lang="ko-KR" altLang="en-US" sz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2E677E-8F5A-2877-5B55-CA2DA3F8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44" y="4729047"/>
            <a:ext cx="1333747" cy="1375168"/>
          </a:xfrm>
          <a:prstGeom prst="rect">
            <a:avLst/>
          </a:prstGeom>
          <a:noFill/>
          <a:effectLst>
            <a:glow rad="127000">
              <a:srgbClr val="3D3B3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D41A980-C3E5-7825-B4B8-D9ACEA947C49}"/>
              </a:ext>
            </a:extLst>
          </p:cNvPr>
          <p:cNvCxnSpPr>
            <a:stCxn id="46" idx="7"/>
          </p:cNvCxnSpPr>
          <p:nvPr/>
        </p:nvCxnSpPr>
        <p:spPr>
          <a:xfrm flipV="1">
            <a:off x="7983459" y="4820920"/>
            <a:ext cx="489981" cy="6101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96B3BD5-FD80-8AC1-BFF7-8CF459B9889F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8473440" y="4820920"/>
            <a:ext cx="7509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09BEB5C8-A9F4-561E-A9DE-25E396B875EF}"/>
              </a:ext>
            </a:extLst>
          </p:cNvPr>
          <p:cNvSpPr/>
          <p:nvPr/>
        </p:nvSpPr>
        <p:spPr>
          <a:xfrm>
            <a:off x="7899433" y="5416631"/>
            <a:ext cx="98443" cy="98443"/>
          </a:xfrm>
          <a:prstGeom prst="ellipse">
            <a:avLst/>
          </a:prstGeom>
          <a:solidFill>
            <a:srgbClr val="5F5E5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84A6D6-5556-9648-AD17-2ADF71952B10}"/>
              </a:ext>
            </a:extLst>
          </p:cNvPr>
          <p:cNvGrpSpPr/>
          <p:nvPr/>
        </p:nvGrpSpPr>
        <p:grpSpPr>
          <a:xfrm>
            <a:off x="9224355" y="4668591"/>
            <a:ext cx="1558431" cy="304658"/>
            <a:chOff x="9224355" y="4693864"/>
            <a:chExt cx="1558431" cy="30465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FB49DA-E205-E057-2F0D-BF16C61B25A0}"/>
                </a:ext>
              </a:extLst>
            </p:cNvPr>
            <p:cNvSpPr>
              <a:spLocks/>
            </p:cNvSpPr>
            <p:nvPr/>
          </p:nvSpPr>
          <p:spPr>
            <a:xfrm>
              <a:off x="9224355" y="4693864"/>
              <a:ext cx="1558431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BA59D84-9C59-B5F0-B955-6D1742BA829D}"/>
                </a:ext>
              </a:extLst>
            </p:cNvPr>
            <p:cNvSpPr txBox="1"/>
            <p:nvPr/>
          </p:nvSpPr>
          <p:spPr>
            <a:xfrm>
              <a:off x="9303699" y="4723083"/>
              <a:ext cx="139974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「서리 밟기」 획득 위치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9ADB6-3C64-C7CC-2C0A-145198B3CDDD}"/>
              </a:ext>
            </a:extLst>
          </p:cNvPr>
          <p:cNvSpPr>
            <a:spLocks/>
          </p:cNvSpPr>
          <p:nvPr/>
        </p:nvSpPr>
        <p:spPr>
          <a:xfrm>
            <a:off x="11909965" y="2506997"/>
            <a:ext cx="46800" cy="1872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C110B0-4470-E58E-6218-6697BF69413A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06F9D-E868-6271-468D-C002948BD0C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DB45FC-9200-065C-A001-04481B9C7625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6B93BF-FB0C-C01A-01AF-40CB5BCAB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13C9A9B-7FB3-1F4D-1BF8-69D852959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EF82DFF-538B-5C28-1D6A-98D9DEE55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1664D-54FD-3ACE-7AA2-401CD01B0C92}"/>
                </a:ext>
              </a:extLst>
            </p:cNvPr>
            <p:cNvSpPr txBox="1"/>
            <p:nvPr/>
          </p:nvSpPr>
          <p:spPr>
            <a:xfrm>
              <a:off x="2554184" y="1328985"/>
              <a:ext cx="1342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스카라베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처치 방법</a:t>
              </a:r>
            </a:p>
          </p:txBody>
        </p:sp>
      </p:grpSp>
      <p:sp>
        <p:nvSpPr>
          <p:cNvPr id="1075" name="TextBox 1074">
            <a:extLst>
              <a:ext uri="{FF2B5EF4-FFF2-40B4-BE49-F238E27FC236}">
                <a16:creationId xmlns:a16="http://schemas.microsoft.com/office/drawing/2014/main" id="{94643E12-017B-2AF5-F93E-1CAAB8F31FA2}"/>
              </a:ext>
            </a:extLst>
          </p:cNvPr>
          <p:cNvSpPr txBox="1"/>
          <p:nvPr/>
        </p:nvSpPr>
        <p:spPr>
          <a:xfrm>
            <a:off x="2205525" y="1271423"/>
            <a:ext cx="5949064" cy="86177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「서리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밟기」를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투명하고 거대한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스카라베입니다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투명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모습이 보이지 않지만 빛나는 발자국을 남기며 이동하며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처치 시 모습이 드러납니다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발자국을 통해 위치를 예측하여 처치합니다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grpSp>
        <p:nvGrpSpPr>
          <p:cNvPr id="1309" name="그룹 1308">
            <a:extLst>
              <a:ext uri="{FF2B5EF4-FFF2-40B4-BE49-F238E27FC236}">
                <a16:creationId xmlns:a16="http://schemas.microsoft.com/office/drawing/2014/main" id="{6B10F487-D642-B9CE-1926-837CD435DDE0}"/>
              </a:ext>
            </a:extLst>
          </p:cNvPr>
          <p:cNvGrpSpPr/>
          <p:nvPr/>
        </p:nvGrpSpPr>
        <p:grpSpPr>
          <a:xfrm>
            <a:off x="2280425" y="2276722"/>
            <a:ext cx="9023180" cy="3556838"/>
            <a:chOff x="2280425" y="2491507"/>
            <a:chExt cx="9023180" cy="3556838"/>
          </a:xfrm>
        </p:grpSpPr>
        <p:grpSp>
          <p:nvGrpSpPr>
            <p:cNvPr id="1258" name="그룹 1257">
              <a:extLst>
                <a:ext uri="{FF2B5EF4-FFF2-40B4-BE49-F238E27FC236}">
                  <a16:creationId xmlns:a16="http://schemas.microsoft.com/office/drawing/2014/main" id="{63DC23E2-4A8F-FA1F-F067-BF2C00E9349A}"/>
                </a:ext>
              </a:extLst>
            </p:cNvPr>
            <p:cNvGrpSpPr/>
            <p:nvPr/>
          </p:nvGrpSpPr>
          <p:grpSpPr>
            <a:xfrm>
              <a:off x="2280425" y="2491507"/>
              <a:ext cx="2827476" cy="3541348"/>
              <a:chOff x="2280425" y="1982825"/>
              <a:chExt cx="2827476" cy="3541348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DBCA2EAF-7A6B-8A03-850D-3F6D1FD61045}"/>
                  </a:ext>
                </a:extLst>
              </p:cNvPr>
              <p:cNvGrpSpPr/>
              <p:nvPr/>
            </p:nvGrpSpPr>
            <p:grpSpPr>
              <a:xfrm>
                <a:off x="2280425" y="1982825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9525D3DE-AABB-7E31-83F5-EF5C1F7410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0" name="TextBox 1219">
                  <a:extLst>
                    <a:ext uri="{FF2B5EF4-FFF2-40B4-BE49-F238E27FC236}">
                      <a16:creationId xmlns:a16="http://schemas.microsoft.com/office/drawing/2014/main" id="{6A949E5E-EE42-8D6C-0F58-F281735D2711}"/>
                    </a:ext>
                  </a:extLst>
                </p:cNvPr>
                <p:cNvSpPr txBox="1"/>
                <p:nvPr/>
              </p:nvSpPr>
              <p:spPr>
                <a:xfrm>
                  <a:off x="3337334" y="2012044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이동 경로</a:t>
                  </a:r>
                </a:p>
              </p:txBody>
            </p:sp>
          </p:grpSp>
          <p:grpSp>
            <p:nvGrpSpPr>
              <p:cNvPr id="1257" name="그룹 1256">
                <a:extLst>
                  <a:ext uri="{FF2B5EF4-FFF2-40B4-BE49-F238E27FC236}">
                    <a16:creationId xmlns:a16="http://schemas.microsoft.com/office/drawing/2014/main" id="{26E6BF20-D959-D5C8-6398-337E98FB9849}"/>
                  </a:ext>
                </a:extLst>
              </p:cNvPr>
              <p:cNvGrpSpPr/>
              <p:nvPr/>
            </p:nvGrpSpPr>
            <p:grpSpPr>
              <a:xfrm>
                <a:off x="2280425" y="2287483"/>
                <a:ext cx="2827476" cy="2894117"/>
                <a:chOff x="2280969" y="2287483"/>
                <a:chExt cx="2827476" cy="2894117"/>
              </a:xfrm>
            </p:grpSpPr>
            <p:sp>
              <p:nvSpPr>
                <p:cNvPr id="1089" name="직사각형 1088">
                  <a:extLst>
                    <a:ext uri="{FF2B5EF4-FFF2-40B4-BE49-F238E27FC236}">
                      <a16:creationId xmlns:a16="http://schemas.microsoft.com/office/drawing/2014/main" id="{D26871B1-0DD3-07AA-812A-11B7CD7368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969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368B640E-EE22-208E-05F5-1DF805774468}"/>
                    </a:ext>
                  </a:extLst>
                </p:cNvPr>
                <p:cNvGrpSpPr/>
                <p:nvPr/>
              </p:nvGrpSpPr>
              <p:grpSpPr>
                <a:xfrm>
                  <a:off x="2413022" y="2436786"/>
                  <a:ext cx="2563371" cy="2595511"/>
                  <a:chOff x="2397774" y="2084687"/>
                  <a:chExt cx="2928756" cy="2965478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DF246ACB-68A0-4D1A-7AA4-B6DB4F79D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63490" t="45204" r="6845" b="14409"/>
                  <a:stretch/>
                </p:blipFill>
                <p:spPr>
                  <a:xfrm>
                    <a:off x="2397774" y="2084687"/>
                    <a:ext cx="2928756" cy="2965478"/>
                  </a:xfrm>
                  <a:prstGeom prst="rect">
                    <a:avLst/>
                  </a:prstGeom>
                  <a:ln w="19050">
                    <a:solidFill>
                      <a:schemeClr val="bg1"/>
                    </a:solidFill>
                  </a:ln>
                  <a:effectLst/>
                </p:spPr>
              </p:pic>
              <p:sp>
                <p:nvSpPr>
                  <p:cNvPr id="66" name="원호 65">
                    <a:extLst>
                      <a:ext uri="{FF2B5EF4-FFF2-40B4-BE49-F238E27FC236}">
                        <a16:creationId xmlns:a16="http://schemas.microsoft.com/office/drawing/2014/main" id="{8D284FF2-30C2-9B89-BAB0-6F9267E0559D}"/>
                      </a:ext>
                    </a:extLst>
                  </p:cNvPr>
                  <p:cNvSpPr/>
                  <p:nvPr/>
                </p:nvSpPr>
                <p:spPr>
                  <a:xfrm>
                    <a:off x="3751185" y="3077631"/>
                    <a:ext cx="590027" cy="570586"/>
                  </a:xfrm>
                  <a:custGeom>
                    <a:avLst/>
                    <a:gdLst>
                      <a:gd name="connsiteX0" fmla="*/ 81695 w 516417"/>
                      <a:gd name="connsiteY0" fmla="*/ 431944 h 499401"/>
                      <a:gd name="connsiteX1" fmla="*/ 54045 w 516417"/>
                      <a:gd name="connsiteY1" fmla="*/ 96830 h 499401"/>
                      <a:gd name="connsiteX2" fmla="*/ 382393 w 516417"/>
                      <a:gd name="connsiteY2" fmla="*/ 30775 h 499401"/>
                      <a:gd name="connsiteX3" fmla="*/ 258209 w 516417"/>
                      <a:gd name="connsiteY3" fmla="*/ 249701 h 499401"/>
                      <a:gd name="connsiteX4" fmla="*/ 81695 w 516417"/>
                      <a:gd name="connsiteY4" fmla="*/ 431944 h 499401"/>
                      <a:gd name="connsiteX0" fmla="*/ 81695 w 516417"/>
                      <a:gd name="connsiteY0" fmla="*/ 431944 h 499401"/>
                      <a:gd name="connsiteX1" fmla="*/ 54045 w 516417"/>
                      <a:gd name="connsiteY1" fmla="*/ 96830 h 499401"/>
                      <a:gd name="connsiteX2" fmla="*/ 382393 w 516417"/>
                      <a:gd name="connsiteY2" fmla="*/ 30775 h 499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6417" h="499401" stroke="0" extrusionOk="0">
                        <a:moveTo>
                          <a:pt x="81695" y="431944"/>
                        </a:moveTo>
                        <a:cubicBezTo>
                          <a:pt x="-32712" y="333277"/>
                          <a:pt x="-32335" y="200511"/>
                          <a:pt x="54045" y="96830"/>
                        </a:cubicBezTo>
                        <a:cubicBezTo>
                          <a:pt x="138620" y="1152"/>
                          <a:pt x="249598" y="-27614"/>
                          <a:pt x="382393" y="30775"/>
                        </a:cubicBezTo>
                        <a:cubicBezTo>
                          <a:pt x="326428" y="96983"/>
                          <a:pt x="272715" y="190949"/>
                          <a:pt x="258209" y="249701"/>
                        </a:cubicBezTo>
                        <a:cubicBezTo>
                          <a:pt x="208745" y="328603"/>
                          <a:pt x="128097" y="402883"/>
                          <a:pt x="81695" y="431944"/>
                        </a:cubicBezTo>
                        <a:close/>
                      </a:path>
                      <a:path w="516417" h="499401" fill="none" extrusionOk="0">
                        <a:moveTo>
                          <a:pt x="81695" y="431944"/>
                        </a:moveTo>
                        <a:cubicBezTo>
                          <a:pt x="2303" y="345984"/>
                          <a:pt x="-20102" y="183436"/>
                          <a:pt x="54045" y="96830"/>
                        </a:cubicBezTo>
                        <a:cubicBezTo>
                          <a:pt x="110062" y="-3613"/>
                          <a:pt x="253995" y="-12248"/>
                          <a:pt x="382393" y="30775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none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arc">
                            <a:avLst>
                              <a:gd name="adj1" fmla="val 8045102"/>
                              <a:gd name="adj2" fmla="val 17973831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888BA8A-B60A-32BF-CE27-66CC9535754B}"/>
                      </a:ext>
                    </a:extLst>
                  </p:cNvPr>
                  <p:cNvCxnSpPr>
                    <a:cxnSpLocks/>
                    <a:stCxn id="66" idx="0"/>
                    <a:endCxn id="68" idx="2"/>
                  </p:cNvCxnSpPr>
                  <p:nvPr/>
                </p:nvCxnSpPr>
                <p:spPr>
                  <a:xfrm>
                    <a:off x="3844525" y="3571144"/>
                    <a:ext cx="342251" cy="35431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원호 67">
                    <a:extLst>
                      <a:ext uri="{FF2B5EF4-FFF2-40B4-BE49-F238E27FC236}">
                        <a16:creationId xmlns:a16="http://schemas.microsoft.com/office/drawing/2014/main" id="{4EDB4312-99BC-52F2-B37D-510D3B8956CB}"/>
                      </a:ext>
                    </a:extLst>
                  </p:cNvPr>
                  <p:cNvSpPr/>
                  <p:nvPr/>
                </p:nvSpPr>
                <p:spPr>
                  <a:xfrm rot="13909394" flipV="1">
                    <a:off x="3773171" y="3806710"/>
                    <a:ext cx="324492" cy="652315"/>
                  </a:xfrm>
                  <a:custGeom>
                    <a:avLst/>
                    <a:gdLst>
                      <a:gd name="connsiteX0" fmla="*/ 6900 w 284009"/>
                      <a:gd name="connsiteY0" fmla="*/ 373373 h 570934"/>
                      <a:gd name="connsiteX1" fmla="*/ 5169 w 284009"/>
                      <a:gd name="connsiteY1" fmla="*/ 209147 h 570934"/>
                      <a:gd name="connsiteX2" fmla="*/ 148729 w 284009"/>
                      <a:gd name="connsiteY2" fmla="*/ 320 h 570934"/>
                      <a:gd name="connsiteX3" fmla="*/ 142005 w 284009"/>
                      <a:gd name="connsiteY3" fmla="*/ 285467 h 570934"/>
                      <a:gd name="connsiteX4" fmla="*/ 6900 w 284009"/>
                      <a:gd name="connsiteY4" fmla="*/ 373373 h 570934"/>
                      <a:gd name="connsiteX0" fmla="*/ 6900 w 284009"/>
                      <a:gd name="connsiteY0" fmla="*/ 373373 h 570934"/>
                      <a:gd name="connsiteX1" fmla="*/ 5169 w 284009"/>
                      <a:gd name="connsiteY1" fmla="*/ 209147 h 570934"/>
                      <a:gd name="connsiteX2" fmla="*/ 148729 w 284009"/>
                      <a:gd name="connsiteY2" fmla="*/ 320 h 5709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4009" h="570934" stroke="0" extrusionOk="0">
                        <a:moveTo>
                          <a:pt x="6900" y="373373"/>
                        </a:moveTo>
                        <a:cubicBezTo>
                          <a:pt x="6896" y="326319"/>
                          <a:pt x="-5664" y="270932"/>
                          <a:pt x="5169" y="209147"/>
                        </a:cubicBezTo>
                        <a:cubicBezTo>
                          <a:pt x="26363" y="87015"/>
                          <a:pt x="86612" y="-14418"/>
                          <a:pt x="148729" y="320"/>
                        </a:cubicBezTo>
                        <a:cubicBezTo>
                          <a:pt x="136342" y="136628"/>
                          <a:pt x="126001" y="194342"/>
                          <a:pt x="142005" y="285467"/>
                        </a:cubicBezTo>
                        <a:cubicBezTo>
                          <a:pt x="88795" y="325311"/>
                          <a:pt x="68634" y="321589"/>
                          <a:pt x="6900" y="373373"/>
                        </a:cubicBezTo>
                        <a:close/>
                      </a:path>
                      <a:path w="284009" h="570934" fill="none" extrusionOk="0">
                        <a:moveTo>
                          <a:pt x="6900" y="373373"/>
                        </a:moveTo>
                        <a:cubicBezTo>
                          <a:pt x="-639" y="315376"/>
                          <a:pt x="-1024" y="263300"/>
                          <a:pt x="5169" y="209147"/>
                        </a:cubicBezTo>
                        <a:cubicBezTo>
                          <a:pt x="13370" y="89167"/>
                          <a:pt x="84281" y="-16145"/>
                          <a:pt x="148729" y="320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1011431495">
                          <a:prstGeom prst="arc">
                            <a:avLst>
                              <a:gd name="adj1" fmla="val 8816995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원호 68">
                    <a:extLst>
                      <a:ext uri="{FF2B5EF4-FFF2-40B4-BE49-F238E27FC236}">
                        <a16:creationId xmlns:a16="http://schemas.microsoft.com/office/drawing/2014/main" id="{F04897FC-C6A2-8556-E35D-35B887855626}"/>
                      </a:ext>
                    </a:extLst>
                  </p:cNvPr>
                  <p:cNvSpPr/>
                  <p:nvPr/>
                </p:nvSpPr>
                <p:spPr>
                  <a:xfrm rot="557424" flipV="1">
                    <a:off x="3395300" y="3673667"/>
                    <a:ext cx="927453" cy="617831"/>
                  </a:xfrm>
                  <a:custGeom>
                    <a:avLst/>
                    <a:gdLst>
                      <a:gd name="connsiteX0" fmla="*/ 148455 w 811746"/>
                      <a:gd name="connsiteY0" fmla="*/ 479415 h 540752"/>
                      <a:gd name="connsiteX1" fmla="*/ 79081 w 811746"/>
                      <a:gd name="connsiteY1" fmla="*/ 110027 h 540752"/>
                      <a:gd name="connsiteX2" fmla="*/ 412248 w 811746"/>
                      <a:gd name="connsiteY2" fmla="*/ 34 h 540752"/>
                      <a:gd name="connsiteX3" fmla="*/ 405873 w 811746"/>
                      <a:gd name="connsiteY3" fmla="*/ 270376 h 540752"/>
                      <a:gd name="connsiteX4" fmla="*/ 148455 w 811746"/>
                      <a:gd name="connsiteY4" fmla="*/ 479415 h 540752"/>
                      <a:gd name="connsiteX0" fmla="*/ 148455 w 811746"/>
                      <a:gd name="connsiteY0" fmla="*/ 479415 h 540752"/>
                      <a:gd name="connsiteX1" fmla="*/ 79081 w 811746"/>
                      <a:gd name="connsiteY1" fmla="*/ 110027 h 540752"/>
                      <a:gd name="connsiteX2" fmla="*/ 412248 w 811746"/>
                      <a:gd name="connsiteY2" fmla="*/ 34 h 540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11746" h="540752" stroke="0" extrusionOk="0">
                        <a:moveTo>
                          <a:pt x="148455" y="479415"/>
                        </a:moveTo>
                        <a:cubicBezTo>
                          <a:pt x="-27387" y="385109"/>
                          <a:pt x="-67437" y="237552"/>
                          <a:pt x="79081" y="110027"/>
                        </a:cubicBezTo>
                        <a:cubicBezTo>
                          <a:pt x="155795" y="31900"/>
                          <a:pt x="290018" y="-32"/>
                          <a:pt x="412248" y="34"/>
                        </a:cubicBezTo>
                        <a:cubicBezTo>
                          <a:pt x="429647" y="65797"/>
                          <a:pt x="413173" y="179553"/>
                          <a:pt x="405873" y="270376"/>
                        </a:cubicBezTo>
                        <a:cubicBezTo>
                          <a:pt x="360050" y="296703"/>
                          <a:pt x="216386" y="438898"/>
                          <a:pt x="148455" y="479415"/>
                        </a:cubicBezTo>
                        <a:close/>
                      </a:path>
                      <a:path w="811746" h="540752" fill="none" extrusionOk="0">
                        <a:moveTo>
                          <a:pt x="148455" y="479415"/>
                        </a:moveTo>
                        <a:cubicBezTo>
                          <a:pt x="-37422" y="385098"/>
                          <a:pt x="-49301" y="238432"/>
                          <a:pt x="79081" y="110027"/>
                        </a:cubicBezTo>
                        <a:cubicBezTo>
                          <a:pt x="174311" y="36970"/>
                          <a:pt x="279697" y="-8443"/>
                          <a:pt x="412248" y="34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3841872309">
                          <a:prstGeom prst="arc">
                            <a:avLst>
                              <a:gd name="adj1" fmla="val 8455280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EEABA867-E2DA-4EAA-8A68-5CB5A6AA2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43198" y="3421523"/>
                    <a:ext cx="664474" cy="23874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원호 99">
                    <a:extLst>
                      <a:ext uri="{FF2B5EF4-FFF2-40B4-BE49-F238E27FC236}">
                        <a16:creationId xmlns:a16="http://schemas.microsoft.com/office/drawing/2014/main" id="{88CFF386-C5E9-D97D-1E5F-11741F7717CF}"/>
                      </a:ext>
                    </a:extLst>
                  </p:cNvPr>
                  <p:cNvSpPr/>
                  <p:nvPr/>
                </p:nvSpPr>
                <p:spPr>
                  <a:xfrm rot="19968706" flipH="1" flipV="1">
                    <a:off x="4130761" y="3127850"/>
                    <a:ext cx="290639" cy="292876"/>
                  </a:xfrm>
                  <a:custGeom>
                    <a:avLst/>
                    <a:gdLst>
                      <a:gd name="connsiteX0" fmla="*/ 56451 w 254380"/>
                      <a:gd name="connsiteY0" fmla="*/ 234686 h 256337"/>
                      <a:gd name="connsiteX1" fmla="*/ 5783 w 254380"/>
                      <a:gd name="connsiteY1" fmla="*/ 89960 h 256337"/>
                      <a:gd name="connsiteX2" fmla="*/ 130211 w 254380"/>
                      <a:gd name="connsiteY2" fmla="*/ 36 h 256337"/>
                      <a:gd name="connsiteX3" fmla="*/ 127190 w 254380"/>
                      <a:gd name="connsiteY3" fmla="*/ 128169 h 256337"/>
                      <a:gd name="connsiteX4" fmla="*/ 56451 w 254380"/>
                      <a:gd name="connsiteY4" fmla="*/ 234686 h 256337"/>
                      <a:gd name="connsiteX0" fmla="*/ 56451 w 254380"/>
                      <a:gd name="connsiteY0" fmla="*/ 234686 h 256337"/>
                      <a:gd name="connsiteX1" fmla="*/ 5783 w 254380"/>
                      <a:gd name="connsiteY1" fmla="*/ 89960 h 256337"/>
                      <a:gd name="connsiteX2" fmla="*/ 130211 w 254380"/>
                      <a:gd name="connsiteY2" fmla="*/ 36 h 25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4380" h="256337" stroke="0" extrusionOk="0">
                        <a:moveTo>
                          <a:pt x="56451" y="234686"/>
                        </a:moveTo>
                        <a:cubicBezTo>
                          <a:pt x="3744" y="205987"/>
                          <a:pt x="-13549" y="151081"/>
                          <a:pt x="5783" y="89960"/>
                        </a:cubicBezTo>
                        <a:cubicBezTo>
                          <a:pt x="18027" y="41439"/>
                          <a:pt x="73958" y="850"/>
                          <a:pt x="130211" y="36"/>
                        </a:cubicBezTo>
                        <a:cubicBezTo>
                          <a:pt x="123455" y="59605"/>
                          <a:pt x="122537" y="77216"/>
                          <a:pt x="127190" y="128169"/>
                        </a:cubicBezTo>
                        <a:cubicBezTo>
                          <a:pt x="104728" y="167200"/>
                          <a:pt x="92578" y="197279"/>
                          <a:pt x="56451" y="234686"/>
                        </a:cubicBezTo>
                        <a:close/>
                      </a:path>
                      <a:path w="254380" h="256337" fill="none" extrusionOk="0">
                        <a:moveTo>
                          <a:pt x="56451" y="234686"/>
                        </a:moveTo>
                        <a:cubicBezTo>
                          <a:pt x="8386" y="198010"/>
                          <a:pt x="-17649" y="148440"/>
                          <a:pt x="5783" y="89960"/>
                        </a:cubicBezTo>
                        <a:cubicBezTo>
                          <a:pt x="20661" y="27342"/>
                          <a:pt x="72500" y="-2530"/>
                          <a:pt x="130211" y="36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594775291">
                          <a:prstGeom prst="arc">
                            <a:avLst>
                              <a:gd name="adj1" fmla="val 7415301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0F255A8C-BAFB-0B30-D373-6E4277F26E28}"/>
                  </a:ext>
                </a:extLst>
              </p:cNvPr>
              <p:cNvGrpSpPr/>
              <p:nvPr/>
            </p:nvGrpSpPr>
            <p:grpSpPr>
              <a:xfrm>
                <a:off x="2280425" y="5180941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53" name="직사각형 1252">
                  <a:extLst>
                    <a:ext uri="{FF2B5EF4-FFF2-40B4-BE49-F238E27FC236}">
                      <a16:creationId xmlns:a16="http://schemas.microsoft.com/office/drawing/2014/main" id="{BDC73E03-ED64-9826-29E0-F161A55AC4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5" name="TextBox 1254">
                  <a:extLst>
                    <a:ext uri="{FF2B5EF4-FFF2-40B4-BE49-F238E27FC236}">
                      <a16:creationId xmlns:a16="http://schemas.microsoft.com/office/drawing/2014/main" id="{5D5D73A5-661A-01E4-73DD-221D7CC91BD5}"/>
                    </a:ext>
                  </a:extLst>
                </p:cNvPr>
                <p:cNvSpPr txBox="1"/>
                <p:nvPr/>
              </p:nvSpPr>
              <p:spPr>
                <a:xfrm>
                  <a:off x="2552901" y="5228632"/>
                  <a:ext cx="2282522" cy="25756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빨간 경로를 따라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자를 그리며 이동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1293" name="그룹 1292">
              <a:extLst>
                <a:ext uri="{FF2B5EF4-FFF2-40B4-BE49-F238E27FC236}">
                  <a16:creationId xmlns:a16="http://schemas.microsoft.com/office/drawing/2014/main" id="{55E83C17-E35C-2651-7171-57DA7DADBD42}"/>
                </a:ext>
              </a:extLst>
            </p:cNvPr>
            <p:cNvGrpSpPr/>
            <p:nvPr/>
          </p:nvGrpSpPr>
          <p:grpSpPr>
            <a:xfrm>
              <a:off x="5378277" y="2491507"/>
              <a:ext cx="2827476" cy="3541348"/>
              <a:chOff x="5330209" y="1982825"/>
              <a:chExt cx="2827476" cy="3541348"/>
            </a:xfrm>
          </p:grpSpPr>
          <p:grpSp>
            <p:nvGrpSpPr>
              <p:cNvPr id="1259" name="그룹 1258">
                <a:extLst>
                  <a:ext uri="{FF2B5EF4-FFF2-40B4-BE49-F238E27FC236}">
                    <a16:creationId xmlns:a16="http://schemas.microsoft.com/office/drawing/2014/main" id="{6A4589EB-8C2F-F197-A907-1FFED9DB7D96}"/>
                  </a:ext>
                </a:extLst>
              </p:cNvPr>
              <p:cNvGrpSpPr/>
              <p:nvPr/>
            </p:nvGrpSpPr>
            <p:grpSpPr>
              <a:xfrm>
                <a:off x="5330209" y="1982825"/>
                <a:ext cx="2827476" cy="3541348"/>
                <a:chOff x="2280425" y="1982825"/>
                <a:chExt cx="2827476" cy="3541348"/>
              </a:xfrm>
            </p:grpSpPr>
            <p:grpSp>
              <p:nvGrpSpPr>
                <p:cNvPr id="1260" name="그룹 1259">
                  <a:extLst>
                    <a:ext uri="{FF2B5EF4-FFF2-40B4-BE49-F238E27FC236}">
                      <a16:creationId xmlns:a16="http://schemas.microsoft.com/office/drawing/2014/main" id="{665C28B5-005A-63FE-9A3E-A5A578309C9A}"/>
                    </a:ext>
                  </a:extLst>
                </p:cNvPr>
                <p:cNvGrpSpPr/>
                <p:nvPr/>
              </p:nvGrpSpPr>
              <p:grpSpPr>
                <a:xfrm>
                  <a:off x="2280425" y="1982825"/>
                  <a:ext cx="2827475" cy="304658"/>
                  <a:chOff x="2280425" y="1982825"/>
                  <a:chExt cx="2827475" cy="304658"/>
                </a:xfrm>
              </p:grpSpPr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5A568584-66C6-44BE-65F5-BEB06FC42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1982825"/>
                    <a:ext cx="2827475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5" name="TextBox 1274">
                    <a:extLst>
                      <a:ext uri="{FF2B5EF4-FFF2-40B4-BE49-F238E27FC236}">
                        <a16:creationId xmlns:a16="http://schemas.microsoft.com/office/drawing/2014/main" id="{7EF178BF-3B24-B3BA-A280-361E9C03B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420" y="2012044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발자국 예시</a:t>
                    </a:r>
                  </a:p>
                </p:txBody>
              </p:sp>
            </p:grpSp>
            <p:sp>
              <p:nvSpPr>
                <p:cNvPr id="1265" name="직사각형 1264">
                  <a:extLst>
                    <a:ext uri="{FF2B5EF4-FFF2-40B4-BE49-F238E27FC236}">
                      <a16:creationId xmlns:a16="http://schemas.microsoft.com/office/drawing/2014/main" id="{849967FC-EF02-09B0-7457-DF8D56BA9E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62" name="그룹 1261">
                  <a:extLst>
                    <a:ext uri="{FF2B5EF4-FFF2-40B4-BE49-F238E27FC236}">
                      <a16:creationId xmlns:a16="http://schemas.microsoft.com/office/drawing/2014/main" id="{840F504E-5BEE-4A51-7901-E4AEB2AEB6CB}"/>
                    </a:ext>
                  </a:extLst>
                </p:cNvPr>
                <p:cNvGrpSpPr/>
                <p:nvPr/>
              </p:nvGrpSpPr>
              <p:grpSpPr>
                <a:xfrm>
                  <a:off x="2280425" y="5180941"/>
                  <a:ext cx="2827475" cy="343232"/>
                  <a:chOff x="2280425" y="5185797"/>
                  <a:chExt cx="2827475" cy="343232"/>
                </a:xfrm>
              </p:grpSpPr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3E4627DF-4813-37F5-C592-413F95638B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5185797"/>
                    <a:ext cx="2827475" cy="343232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TextBox 1263">
                    <a:extLst>
                      <a:ext uri="{FF2B5EF4-FFF2-40B4-BE49-F238E27FC236}">
                        <a16:creationId xmlns:a16="http://schemas.microsoft.com/office/drawing/2014/main" id="{5E0A904D-F8ED-36E1-F9DA-DCECD218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2869259" y="5234303"/>
                    <a:ext cx="164981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하얗게 빛나는 발자국 형성</a:t>
                    </a:r>
                    <a:endPara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</p:grpSp>
          <p:pic>
            <p:nvPicPr>
              <p:cNvPr id="1069" name="그림 1068">
                <a:extLst>
                  <a:ext uri="{FF2B5EF4-FFF2-40B4-BE49-F238E27FC236}">
                    <a16:creationId xmlns:a16="http://schemas.microsoft.com/office/drawing/2014/main" id="{27496CD5-B67C-6D4B-A7DA-E29E33BEB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3750" r="8836"/>
              <a:stretch/>
            </p:blipFill>
            <p:spPr>
              <a:xfrm>
                <a:off x="5675790" y="2386600"/>
                <a:ext cx="2136315" cy="26958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308" name="그룹 1307">
              <a:extLst>
                <a:ext uri="{FF2B5EF4-FFF2-40B4-BE49-F238E27FC236}">
                  <a16:creationId xmlns:a16="http://schemas.microsoft.com/office/drawing/2014/main" id="{906844ED-E3C4-66D1-ED56-CD50555E3988}"/>
                </a:ext>
              </a:extLst>
            </p:cNvPr>
            <p:cNvGrpSpPr/>
            <p:nvPr/>
          </p:nvGrpSpPr>
          <p:grpSpPr>
            <a:xfrm>
              <a:off x="8476129" y="2506997"/>
              <a:ext cx="2827476" cy="3541348"/>
              <a:chOff x="8476129" y="2506997"/>
              <a:chExt cx="2827476" cy="3541348"/>
            </a:xfrm>
          </p:grpSpPr>
          <p:grpSp>
            <p:nvGrpSpPr>
              <p:cNvPr id="1277" name="그룹 1276">
                <a:extLst>
                  <a:ext uri="{FF2B5EF4-FFF2-40B4-BE49-F238E27FC236}">
                    <a16:creationId xmlns:a16="http://schemas.microsoft.com/office/drawing/2014/main" id="{D17B12F1-A15C-5F56-4EBD-B31EDD1E6FBD}"/>
                  </a:ext>
                </a:extLst>
              </p:cNvPr>
              <p:cNvGrpSpPr/>
              <p:nvPr/>
            </p:nvGrpSpPr>
            <p:grpSpPr>
              <a:xfrm>
                <a:off x="8476129" y="2506997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91" name="직사각형 1290">
                  <a:extLst>
                    <a:ext uri="{FF2B5EF4-FFF2-40B4-BE49-F238E27FC236}">
                      <a16:creationId xmlns:a16="http://schemas.microsoft.com/office/drawing/2014/main" id="{F3E9018E-ED62-2754-3ABF-BF4946101A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2" name="TextBox 1291">
                  <a:extLst>
                    <a:ext uri="{FF2B5EF4-FFF2-40B4-BE49-F238E27FC236}">
                      <a16:creationId xmlns:a16="http://schemas.microsoft.com/office/drawing/2014/main" id="{DA44937E-2845-D8FE-BE3C-8DAB23430E2C}"/>
                    </a:ext>
                  </a:extLst>
                </p:cNvPr>
                <p:cNvSpPr txBox="1"/>
                <p:nvPr/>
              </p:nvSpPr>
              <p:spPr>
                <a:xfrm>
                  <a:off x="3480001" y="2012044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외형</a:t>
                  </a:r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A55EE340-CCF8-6E54-5B4F-6C61410627A4}"/>
                  </a:ext>
                </a:extLst>
              </p:cNvPr>
              <p:cNvGrpSpPr/>
              <p:nvPr/>
            </p:nvGrpSpPr>
            <p:grpSpPr>
              <a:xfrm>
                <a:off x="8476129" y="5705113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80" name="직사각형 1279">
                  <a:extLst>
                    <a:ext uri="{FF2B5EF4-FFF2-40B4-BE49-F238E27FC236}">
                      <a16:creationId xmlns:a16="http://schemas.microsoft.com/office/drawing/2014/main" id="{3CA873FA-DC03-94B4-A21E-FC1894A8B7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A76D14D4-40A8-A8CC-0716-7C268E5E8C31}"/>
                    </a:ext>
                  </a:extLst>
                </p:cNvPr>
                <p:cNvSpPr txBox="1"/>
                <p:nvPr/>
              </p:nvSpPr>
              <p:spPr>
                <a:xfrm>
                  <a:off x="3011928" y="5234303"/>
                  <a:ext cx="136447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캐릭터와 비슷한 크기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307" name="그룹 1306">
                <a:extLst>
                  <a:ext uri="{FF2B5EF4-FFF2-40B4-BE49-F238E27FC236}">
                    <a16:creationId xmlns:a16="http://schemas.microsoft.com/office/drawing/2014/main" id="{60D08B8D-C273-99F9-7F35-142D2115DC50}"/>
                  </a:ext>
                </a:extLst>
              </p:cNvPr>
              <p:cNvGrpSpPr/>
              <p:nvPr/>
            </p:nvGrpSpPr>
            <p:grpSpPr>
              <a:xfrm>
                <a:off x="8476129" y="2811655"/>
                <a:ext cx="2827476" cy="2894117"/>
                <a:chOff x="8476129" y="2811655"/>
                <a:chExt cx="2827476" cy="2894117"/>
              </a:xfrm>
            </p:grpSpPr>
            <p:sp>
              <p:nvSpPr>
                <p:cNvPr id="1282" name="직사각형 1281">
                  <a:extLst>
                    <a:ext uri="{FF2B5EF4-FFF2-40B4-BE49-F238E27FC236}">
                      <a16:creationId xmlns:a16="http://schemas.microsoft.com/office/drawing/2014/main" id="{2E0F4F29-10CA-886B-89F6-D973D04644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76129" y="2811655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06" name="그룹 1305">
                  <a:extLst>
                    <a:ext uri="{FF2B5EF4-FFF2-40B4-BE49-F238E27FC236}">
                      <a16:creationId xmlns:a16="http://schemas.microsoft.com/office/drawing/2014/main" id="{C4BC1881-9DC1-E3C9-DFB2-F5311CC6CB05}"/>
                    </a:ext>
                  </a:extLst>
                </p:cNvPr>
                <p:cNvGrpSpPr/>
                <p:nvPr/>
              </p:nvGrpSpPr>
              <p:grpSpPr>
                <a:xfrm>
                  <a:off x="8579842" y="3082606"/>
                  <a:ext cx="2620050" cy="2352215"/>
                  <a:chOff x="8743936" y="3069807"/>
                  <a:chExt cx="2416821" cy="2169761"/>
                </a:xfrm>
              </p:grpSpPr>
              <p:pic>
                <p:nvPicPr>
                  <p:cNvPr id="1170" name="Picture 6">
                    <a:extLst>
                      <a:ext uri="{FF2B5EF4-FFF2-40B4-BE49-F238E27FC236}">
                        <a16:creationId xmlns:a16="http://schemas.microsoft.com/office/drawing/2014/main" id="{60A5725E-9FAA-5DED-720A-5E03D2EB95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562" t="4573" r="28935" b="7252"/>
                  <a:stretch/>
                </p:blipFill>
                <p:spPr bwMode="auto">
                  <a:xfrm>
                    <a:off x="9304117" y="3069807"/>
                    <a:ext cx="1856640" cy="2169761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4" name="Picture 4">
                    <a:extLst>
                      <a:ext uri="{FF2B5EF4-FFF2-40B4-BE49-F238E27FC236}">
                        <a16:creationId xmlns:a16="http://schemas.microsoft.com/office/drawing/2014/main" id="{7F332786-FF74-27A1-4FF1-8F65CBA70E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75" t="3522" r="84032" b="71473"/>
                  <a:stretch/>
                </p:blipFill>
                <p:spPr bwMode="auto">
                  <a:xfrm>
                    <a:off x="8743936" y="4116805"/>
                    <a:ext cx="489037" cy="971013"/>
                  </a:xfrm>
                  <a:prstGeom prst="rect">
                    <a:avLst/>
                  </a:prstGeom>
                  <a:noFill/>
                  <a:effectLst>
                    <a:glow rad="63500">
                      <a:schemeClr val="bg1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302" name="직선 연결선 1301">
                    <a:extLst>
                      <a:ext uri="{FF2B5EF4-FFF2-40B4-BE49-F238E27FC236}">
                        <a16:creationId xmlns:a16="http://schemas.microsoft.com/office/drawing/2014/main" id="{0C3D9B2F-E56E-D476-9DF9-DECDEB4EC3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4104543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5" name="직선 연결선 1304">
                    <a:extLst>
                      <a:ext uri="{FF2B5EF4-FFF2-40B4-BE49-F238E27FC236}">
                        <a16:creationId xmlns:a16="http://schemas.microsoft.com/office/drawing/2014/main" id="{58476B66-71B9-CECA-BAAD-2D7AD134FA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5087818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9189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1EF9165-4F1E-8B6E-F608-FC252F141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29148"/>
              </p:ext>
            </p:extLst>
          </p:nvPr>
        </p:nvGraphicFramePr>
        <p:xfrm>
          <a:off x="2230461" y="2665405"/>
          <a:ext cx="5017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204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3383943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부여 방법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조건</a:t>
                      </a:r>
                    </a:p>
                  </a:txBody>
                  <a:tcPr anchor="ctr"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NPC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대장장이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휴그와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상호작용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원탁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축복 활성화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숫돌 소도 보유</a:t>
                      </a:r>
                    </a:p>
                  </a:txBody>
                  <a:tcPr anchor="ctr"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모든 축복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69132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3811671" cy="1362132"/>
            <a:chOff x="1992916" y="954061"/>
            <a:chExt cx="3811671" cy="13621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359906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보유중인 전회를 무기에 부여합니다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 </a:t>
              </a: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특수한 아이템을 가지고 있으면 속성도 부여할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0EB121-3DF2-F033-A760-29D4D4D765F7}"/>
              </a:ext>
            </a:extLst>
          </p:cNvPr>
          <p:cNvSpPr txBox="1"/>
          <p:nvPr/>
        </p:nvSpPr>
        <p:spPr>
          <a:xfrm>
            <a:off x="3948093" y="3875590"/>
            <a:ext cx="3153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숫돌 소도는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관문 앞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폐허에서 얻을 수 있습니다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E9B232-DE65-1B00-5428-8AB067BA509D}"/>
              </a:ext>
            </a:extLst>
          </p:cNvPr>
          <p:cNvGrpSpPr/>
          <p:nvPr/>
        </p:nvGrpSpPr>
        <p:grpSpPr>
          <a:xfrm>
            <a:off x="1992916" y="604059"/>
            <a:ext cx="2831662" cy="746579"/>
            <a:chOff x="1992916" y="954061"/>
            <a:chExt cx="2831662" cy="7465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4821D1-0637-F817-29A0-26FDC5B37341}"/>
                </a:ext>
              </a:extLst>
            </p:cNvPr>
            <p:cNvSpPr txBox="1"/>
            <p:nvPr/>
          </p:nvSpPr>
          <p:spPr>
            <a:xfrm>
              <a:off x="2205525" y="1454419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원탁 이동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-&gt;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휴그와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상호작용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74ADCA0-A13A-5CF7-3CF3-4DA24462F4D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65E53637-36B3-5578-AC32-FAA3AD0AAA9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F46D797-A06C-1E24-754F-471850BC7D5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4D01365-AE8A-AF9C-AEEF-4265AD49D4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4E0DE7AB-985E-859C-EF72-FC230A613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26C2FDB4-4BB6-F48A-DD7D-9C5BA600F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33-3F64-92DF-8E01-DF5AD8C2FC3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3484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1] NPC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5FA554-8C24-1E71-FBF4-CF1ADD4BAC7E}"/>
              </a:ext>
            </a:extLst>
          </p:cNvPr>
          <p:cNvGrpSpPr/>
          <p:nvPr/>
        </p:nvGrpSpPr>
        <p:grpSpPr>
          <a:xfrm>
            <a:off x="6436769" y="604059"/>
            <a:ext cx="2831662" cy="746579"/>
            <a:chOff x="1992916" y="954061"/>
            <a:chExt cx="2831662" cy="7465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BCF196-8442-5CAA-6CDC-55BC57A5E1E1}"/>
                </a:ext>
              </a:extLst>
            </p:cNvPr>
            <p:cNvSpPr txBox="1"/>
            <p:nvPr/>
          </p:nvSpPr>
          <p:spPr>
            <a:xfrm>
              <a:off x="2205525" y="1454419"/>
              <a:ext cx="2499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부여하는 방법은 두가지 입니다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FDAE71-6961-0B4A-D043-FA2E931544B9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71" name="Picture 4">
                <a:extLst>
                  <a:ext uri="{FF2B5EF4-FFF2-40B4-BE49-F238E27FC236}">
                    <a16:creationId xmlns:a16="http://schemas.microsoft.com/office/drawing/2014/main" id="{D786D371-3989-663E-6474-03D16D18364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A3CC5F44-D34C-42FF-E2FA-9DDC1ABDACF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CA2D62E9-79AD-FFA6-05C2-EBC5330C8F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E94675E8-9C62-4C3A-82B9-3FF851743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25FD2BA6-527D-8A59-6E6A-F93889116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DC1E14-C4EE-40F2-B530-DD1EC2E1C6DD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508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[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부여 방법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2]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축복 활성화</a:t>
                </a: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8B4888-A056-6D92-4EB6-725BC8BE8C9D}"/>
              </a:ext>
            </a:extLst>
          </p:cNvPr>
          <p:cNvGrpSpPr/>
          <p:nvPr/>
        </p:nvGrpSpPr>
        <p:grpSpPr>
          <a:xfrm>
            <a:off x="1992916" y="2016299"/>
            <a:ext cx="2831662" cy="900468"/>
            <a:chOff x="1992916" y="954061"/>
            <a:chExt cx="2831662" cy="90046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28ED08-06EC-5334-C291-72764F60314D}"/>
                </a:ext>
              </a:extLst>
            </p:cNvPr>
            <p:cNvSpPr txBox="1"/>
            <p:nvPr/>
          </p:nvSpPr>
          <p:spPr>
            <a:xfrm>
              <a:off x="2205525" y="1454419"/>
              <a:ext cx="1742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이미지로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부여 까지 함께 표현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E81BBB7-9C90-2127-D35E-2CBA086C0E5E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94" name="Picture 4">
                <a:extLst>
                  <a:ext uri="{FF2B5EF4-FFF2-40B4-BE49-F238E27FC236}">
                    <a16:creationId xmlns:a16="http://schemas.microsoft.com/office/drawing/2014/main" id="{917EDD46-B991-1ABB-4AA0-1465EF5C7689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0FF5EDA-F780-3309-B21B-09AD5913643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7968DD9B-30C0-05B9-7379-0A026258D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261AF1A5-5A2C-15E1-73C9-6A3705EDF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B7A3E2B-E767-C9AA-9A9B-CFE80086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E85BB45-807D-521B-813F-FDC11748CCC4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 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62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779</Words>
  <Application>Microsoft Office PowerPoint</Application>
  <PresentationFormat>와이드스크린</PresentationFormat>
  <Paragraphs>200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79</cp:revision>
  <dcterms:created xsi:type="dcterms:W3CDTF">2024-10-09T05:41:30Z</dcterms:created>
  <dcterms:modified xsi:type="dcterms:W3CDTF">2024-10-19T11:53:48Z</dcterms:modified>
</cp:coreProperties>
</file>